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8" r:id="rId3"/>
    <p:sldId id="257" r:id="rId4"/>
    <p:sldId id="260" r:id="rId5"/>
    <p:sldId id="259"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6" d="100"/>
          <a:sy n="106" d="100"/>
        </p:scale>
        <p:origin x="12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1/18/2022</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1/18/2022</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1/18/2022</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1/18/2022</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1/18/2022</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B1829-2E66-4594-8B61-C83A93F19830}"/>
              </a:ext>
            </a:extLst>
          </p:cNvPr>
          <p:cNvSpPr>
            <a:spLocks noGrp="1"/>
          </p:cNvSpPr>
          <p:nvPr>
            <p:ph type="ctrTitle"/>
          </p:nvPr>
        </p:nvSpPr>
        <p:spPr>
          <a:xfrm>
            <a:off x="1561708" y="2091263"/>
            <a:ext cx="9068586" cy="770470"/>
          </a:xfrm>
        </p:spPr>
        <p:txBody>
          <a:bodyPr/>
          <a:lstStyle/>
          <a:p>
            <a:r>
              <a:rPr lang="lt-LT" sz="2000" dirty="0"/>
              <a:t>Informatinio mąstymo, skaitmeninio raštingumo </a:t>
            </a:r>
            <a:br>
              <a:rPr lang="lt-LT" sz="2000" dirty="0"/>
            </a:br>
            <a:r>
              <a:rPr lang="lt-LT" sz="2000" dirty="0"/>
              <a:t>gebėjimų ugdymas</a:t>
            </a:r>
            <a:endParaRPr lang="en-US" sz="2000" dirty="0"/>
          </a:p>
        </p:txBody>
      </p:sp>
      <p:sp>
        <p:nvSpPr>
          <p:cNvPr id="3" name="Subtitle 2">
            <a:extLst>
              <a:ext uri="{FF2B5EF4-FFF2-40B4-BE49-F238E27FC236}">
                <a16:creationId xmlns:a16="http://schemas.microsoft.com/office/drawing/2014/main" xmlns="" id="{920422AE-9A6E-4C07-AA3D-8AEA7EA61A5D}"/>
              </a:ext>
            </a:extLst>
          </p:cNvPr>
          <p:cNvSpPr>
            <a:spLocks noGrp="1"/>
          </p:cNvSpPr>
          <p:nvPr>
            <p:ph type="subTitle" idx="1"/>
          </p:nvPr>
        </p:nvSpPr>
        <p:spPr/>
        <p:txBody>
          <a:bodyPr/>
          <a:lstStyle/>
          <a:p>
            <a:r>
              <a:rPr lang="lt-LT" dirty="0"/>
              <a:t>SMALSUČIŲ GRUPĖS MOKYTOJA </a:t>
            </a:r>
            <a:r>
              <a:rPr lang="lt-LT" b="1" dirty="0"/>
              <a:t>VERGINIJA KUZMICKIENĖ</a:t>
            </a:r>
            <a:endParaRPr lang="en-US" b="1" dirty="0"/>
          </a:p>
        </p:txBody>
      </p:sp>
      <p:sp>
        <p:nvSpPr>
          <p:cNvPr id="4" name="TextBox 3">
            <a:extLst>
              <a:ext uri="{FF2B5EF4-FFF2-40B4-BE49-F238E27FC236}">
                <a16:creationId xmlns:a16="http://schemas.microsoft.com/office/drawing/2014/main" xmlns="" id="{F0756539-7B80-4420-A205-B9F3BF22D739}"/>
              </a:ext>
            </a:extLst>
          </p:cNvPr>
          <p:cNvSpPr txBox="1"/>
          <p:nvPr/>
        </p:nvSpPr>
        <p:spPr>
          <a:xfrm>
            <a:off x="2914680" y="3165271"/>
            <a:ext cx="6362639" cy="830997"/>
          </a:xfrm>
          <a:prstGeom prst="rect">
            <a:avLst/>
          </a:prstGeom>
          <a:noFill/>
        </p:spPr>
        <p:txBody>
          <a:bodyPr wrap="none" rtlCol="0">
            <a:spAutoFit/>
          </a:bodyPr>
          <a:lstStyle/>
          <a:p>
            <a:r>
              <a:rPr lang="lt-LT" sz="4800" b="1" dirty="0"/>
              <a:t>ENERGIJOS ŠALTINIAI</a:t>
            </a:r>
            <a:endParaRPr lang="en-US" sz="4800" b="1" dirty="0"/>
          </a:p>
        </p:txBody>
      </p:sp>
      <p:pic>
        <p:nvPicPr>
          <p:cNvPr id="6" name="Picture 5">
            <a:extLst>
              <a:ext uri="{FF2B5EF4-FFF2-40B4-BE49-F238E27FC236}">
                <a16:creationId xmlns:a16="http://schemas.microsoft.com/office/drawing/2014/main" xmlns="" id="{682F3D81-A74D-4960-BA01-F037B3578AD5}"/>
              </a:ext>
            </a:extLst>
          </p:cNvPr>
          <p:cNvPicPr>
            <a:picLocks noChangeAspect="1"/>
          </p:cNvPicPr>
          <p:nvPr/>
        </p:nvPicPr>
        <p:blipFill>
          <a:blip r:embed="rId2"/>
          <a:stretch>
            <a:fillRect/>
          </a:stretch>
        </p:blipFill>
        <p:spPr>
          <a:xfrm>
            <a:off x="9108021" y="1424317"/>
            <a:ext cx="1661579" cy="1661579"/>
          </a:xfrm>
          <a:prstGeom prst="rect">
            <a:avLst/>
          </a:prstGeom>
        </p:spPr>
      </p:pic>
      <p:sp>
        <p:nvSpPr>
          <p:cNvPr id="7" name="TextBox 6">
            <a:extLst>
              <a:ext uri="{FF2B5EF4-FFF2-40B4-BE49-F238E27FC236}">
                <a16:creationId xmlns:a16="http://schemas.microsoft.com/office/drawing/2014/main" xmlns="" id="{12A90E13-AECD-451D-96E1-B0893FA3FB21}"/>
              </a:ext>
            </a:extLst>
          </p:cNvPr>
          <p:cNvSpPr txBox="1"/>
          <p:nvPr/>
        </p:nvSpPr>
        <p:spPr>
          <a:xfrm>
            <a:off x="5718331" y="1418107"/>
            <a:ext cx="755335" cy="400110"/>
          </a:xfrm>
          <a:prstGeom prst="rect">
            <a:avLst/>
          </a:prstGeom>
          <a:noFill/>
        </p:spPr>
        <p:txBody>
          <a:bodyPr wrap="none" rtlCol="0">
            <a:spAutoFit/>
          </a:bodyPr>
          <a:lstStyle/>
          <a:p>
            <a:r>
              <a:rPr lang="lt-LT" sz="2000" dirty="0"/>
              <a:t>2022</a:t>
            </a:r>
            <a:endParaRPr lang="en-US" sz="2000" dirty="0"/>
          </a:p>
        </p:txBody>
      </p:sp>
    </p:spTree>
    <p:extLst>
      <p:ext uri="{BB962C8B-B14F-4D97-AF65-F5344CB8AC3E}">
        <p14:creationId xmlns:p14="http://schemas.microsoft.com/office/powerpoint/2010/main" val="1594332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B1829-2E66-4594-8B61-C83A93F19830}"/>
              </a:ext>
            </a:extLst>
          </p:cNvPr>
          <p:cNvSpPr>
            <a:spLocks noGrp="1"/>
          </p:cNvSpPr>
          <p:nvPr>
            <p:ph type="title"/>
          </p:nvPr>
        </p:nvSpPr>
        <p:spPr>
          <a:xfrm>
            <a:off x="558799" y="2057400"/>
            <a:ext cx="10058400" cy="1371600"/>
          </a:xfrm>
        </p:spPr>
        <p:txBody>
          <a:bodyPr>
            <a:normAutofit fontScale="90000"/>
          </a:bodyPr>
          <a:lstStyle/>
          <a:p>
            <a:r>
              <a:rPr lang="lt-LT" sz="2000" dirty="0"/>
              <a:t>TIKSLAS: suprasti kas yra energija.</a:t>
            </a:r>
            <a:br>
              <a:rPr lang="lt-LT" sz="2000" dirty="0"/>
            </a:br>
            <a:r>
              <a:rPr lang="lt-LT" sz="2000" dirty="0"/>
              <a:t/>
            </a:r>
            <a:br>
              <a:rPr lang="lt-LT" sz="2000" dirty="0"/>
            </a:br>
            <a:r>
              <a:rPr lang="lt-LT" sz="2000" dirty="0"/>
              <a:t>UŽDAVINIAI: </a:t>
            </a:r>
            <a:br>
              <a:rPr lang="lt-LT" sz="2000" dirty="0"/>
            </a:br>
            <a:r>
              <a:rPr lang="lt-LT" sz="2000" dirty="0"/>
              <a:t>1. S</a:t>
            </a:r>
            <a:r>
              <a:rPr lang="en-US" sz="2000" dirty="0"/>
              <a:t>u</a:t>
            </a:r>
            <a:r>
              <a:rPr lang="lt-LT" sz="2000" dirty="0"/>
              <a:t>žinoti energijos rūšis</a:t>
            </a:r>
            <a:br>
              <a:rPr lang="lt-LT" sz="2000" dirty="0"/>
            </a:br>
            <a:r>
              <a:rPr lang="lt-LT" sz="2000" dirty="0"/>
              <a:t>2. Įvardinti kokia naudojama energija žaidžiant komandinius žaidimus.</a:t>
            </a:r>
            <a:br>
              <a:rPr lang="lt-LT" sz="2000" dirty="0"/>
            </a:br>
            <a:r>
              <a:rPr lang="lt-LT" sz="2000" dirty="0"/>
              <a:t>3. Bandyti išmokti  žaidimo metu valdyti neigiamas emocijas.</a:t>
            </a:r>
            <a:br>
              <a:rPr lang="lt-LT" sz="2000" dirty="0"/>
            </a:br>
            <a:r>
              <a:rPr lang="lt-LT" sz="2000" dirty="0"/>
              <a:t>4. Suprasti, kad kiekvienas žaidimas turi savo taisykles ir reikia jų laikytis.</a:t>
            </a:r>
            <a:br>
              <a:rPr lang="lt-LT" sz="2000" dirty="0"/>
            </a:br>
            <a:r>
              <a:rPr lang="lt-LT" sz="2000" dirty="0"/>
              <a:t>5. Žaidžiant žaidimus patirti teigiamų emocijų.</a:t>
            </a:r>
            <a:endParaRPr lang="en-US" sz="2000" dirty="0"/>
          </a:p>
        </p:txBody>
      </p:sp>
      <p:sp>
        <p:nvSpPr>
          <p:cNvPr id="3" name="Subtitle 2">
            <a:extLst>
              <a:ext uri="{FF2B5EF4-FFF2-40B4-BE49-F238E27FC236}">
                <a16:creationId xmlns:a16="http://schemas.microsoft.com/office/drawing/2014/main" xmlns="" id="{920422AE-9A6E-4C07-AA3D-8AEA7EA61A5D}"/>
              </a:ext>
            </a:extLst>
          </p:cNvPr>
          <p:cNvSpPr>
            <a:spLocks noGrp="1"/>
          </p:cNvSpPr>
          <p:nvPr>
            <p:ph idx="1"/>
          </p:nvPr>
        </p:nvSpPr>
        <p:spPr>
          <a:xfrm>
            <a:off x="2429933" y="5969735"/>
            <a:ext cx="10058400" cy="428413"/>
          </a:xfrm>
        </p:spPr>
        <p:txBody>
          <a:bodyPr/>
          <a:lstStyle/>
          <a:p>
            <a:r>
              <a:rPr lang="lt-LT" dirty="0"/>
              <a:t>SMALSUČIŲ GRUPĖS MOKYTOJA </a:t>
            </a:r>
            <a:r>
              <a:rPr lang="lt-LT" b="1" dirty="0"/>
              <a:t>VERGINIJA KUZMICKIENĖ</a:t>
            </a:r>
            <a:endParaRPr lang="en-US" b="1" dirty="0"/>
          </a:p>
        </p:txBody>
      </p:sp>
      <p:sp>
        <p:nvSpPr>
          <p:cNvPr id="4" name="TextBox 3">
            <a:extLst>
              <a:ext uri="{FF2B5EF4-FFF2-40B4-BE49-F238E27FC236}">
                <a16:creationId xmlns:a16="http://schemas.microsoft.com/office/drawing/2014/main" xmlns="" id="{F0756539-7B80-4420-A205-B9F3BF22D739}"/>
              </a:ext>
            </a:extLst>
          </p:cNvPr>
          <p:cNvSpPr txBox="1"/>
          <p:nvPr/>
        </p:nvSpPr>
        <p:spPr>
          <a:xfrm>
            <a:off x="2643781" y="392119"/>
            <a:ext cx="6362639" cy="830997"/>
          </a:xfrm>
          <a:prstGeom prst="rect">
            <a:avLst/>
          </a:prstGeom>
          <a:noFill/>
        </p:spPr>
        <p:txBody>
          <a:bodyPr wrap="none" rtlCol="0">
            <a:spAutoFit/>
          </a:bodyPr>
          <a:lstStyle/>
          <a:p>
            <a:r>
              <a:rPr lang="lt-LT" sz="4800" b="1" dirty="0"/>
              <a:t>ENERGIJOS ŠALTINIAI</a:t>
            </a:r>
            <a:endParaRPr lang="en-US" sz="4800" b="1" dirty="0"/>
          </a:p>
        </p:txBody>
      </p:sp>
      <p:pic>
        <p:nvPicPr>
          <p:cNvPr id="6" name="Picture 5">
            <a:extLst>
              <a:ext uri="{FF2B5EF4-FFF2-40B4-BE49-F238E27FC236}">
                <a16:creationId xmlns:a16="http://schemas.microsoft.com/office/drawing/2014/main" xmlns="" id="{682F3D81-A74D-4960-BA01-F037B3578AD5}"/>
              </a:ext>
            </a:extLst>
          </p:cNvPr>
          <p:cNvPicPr>
            <a:picLocks noChangeAspect="1"/>
          </p:cNvPicPr>
          <p:nvPr/>
        </p:nvPicPr>
        <p:blipFill>
          <a:blip r:embed="rId2"/>
          <a:stretch>
            <a:fillRect/>
          </a:stretch>
        </p:blipFill>
        <p:spPr>
          <a:xfrm>
            <a:off x="10226677" y="382596"/>
            <a:ext cx="1661579" cy="1661579"/>
          </a:xfrm>
          <a:prstGeom prst="rect">
            <a:avLst/>
          </a:prstGeom>
        </p:spPr>
      </p:pic>
    </p:spTree>
    <p:extLst>
      <p:ext uri="{BB962C8B-B14F-4D97-AF65-F5344CB8AC3E}">
        <p14:creationId xmlns:p14="http://schemas.microsoft.com/office/powerpoint/2010/main" val="437573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B1829-2E66-4594-8B61-C83A93F19830}"/>
              </a:ext>
            </a:extLst>
          </p:cNvPr>
          <p:cNvSpPr>
            <a:spLocks noGrp="1"/>
          </p:cNvSpPr>
          <p:nvPr>
            <p:ph type="title"/>
          </p:nvPr>
        </p:nvSpPr>
        <p:spPr>
          <a:xfrm>
            <a:off x="550332" y="1421101"/>
            <a:ext cx="10058400" cy="1371600"/>
          </a:xfrm>
        </p:spPr>
        <p:txBody>
          <a:bodyPr>
            <a:noAutofit/>
          </a:bodyPr>
          <a:lstStyle/>
          <a:p>
            <a:r>
              <a:rPr lang="lt-LT" sz="1600" dirty="0"/>
              <a:t>Pradžioje buvo numatyta veiklą pradėti žaidžiant įprastus vaikams žaidimus su mašinomis, panaudojant  sukonstruotus trasos kalnelius. Vaikai konstravo įvairias trasas ir naudojo įvairius jų paviršius. Nuo slidžių iki šiurkščių. Bet netikėtai pradėjus smarkiai snigti ir pakilus stipriam vėjui, vaikai buvo pakviesti prie lango stebėti besikeičiančio oro ir gatvėje einančių žmonių. Buvo pastebėta, kad jiems sunku eiti ir yra reikalinga papildoma energija vėjo gūsių pasipriešinimui. Pasiūlius vaikams pažiūrėti edukacinį filmuką „Energija ir jos rūšys“ vaikai sužinojo, kad kiekvienam veiksmui atlikti reikalinga tam tikra energija. Šiuo atveju reikalinga eikvoti savo kūno energiją. Kalbėta apie saulės-šilumos, vėjo-jėgainių, elektros energiją. </a:t>
            </a:r>
            <a:endParaRPr lang="en-US" sz="1600" dirty="0"/>
          </a:p>
        </p:txBody>
      </p:sp>
      <p:sp>
        <p:nvSpPr>
          <p:cNvPr id="4" name="TextBox 3">
            <a:extLst>
              <a:ext uri="{FF2B5EF4-FFF2-40B4-BE49-F238E27FC236}">
                <a16:creationId xmlns:a16="http://schemas.microsoft.com/office/drawing/2014/main" xmlns="" id="{F0756539-7B80-4420-A205-B9F3BF22D739}"/>
              </a:ext>
            </a:extLst>
          </p:cNvPr>
          <p:cNvSpPr txBox="1"/>
          <p:nvPr/>
        </p:nvSpPr>
        <p:spPr>
          <a:xfrm>
            <a:off x="2474412" y="403237"/>
            <a:ext cx="6362639" cy="830997"/>
          </a:xfrm>
          <a:prstGeom prst="rect">
            <a:avLst/>
          </a:prstGeom>
          <a:noFill/>
        </p:spPr>
        <p:txBody>
          <a:bodyPr wrap="none" rtlCol="0">
            <a:spAutoFit/>
          </a:bodyPr>
          <a:lstStyle/>
          <a:p>
            <a:r>
              <a:rPr lang="lt-LT" sz="4800" b="1" dirty="0"/>
              <a:t>ENERGIJOS ŠALTINIAI</a:t>
            </a:r>
            <a:endParaRPr lang="en-US" sz="4800" b="1" dirty="0"/>
          </a:p>
        </p:txBody>
      </p:sp>
      <p:pic>
        <p:nvPicPr>
          <p:cNvPr id="6" name="Picture 5">
            <a:extLst>
              <a:ext uri="{FF2B5EF4-FFF2-40B4-BE49-F238E27FC236}">
                <a16:creationId xmlns:a16="http://schemas.microsoft.com/office/drawing/2014/main" xmlns="" id="{682F3D81-A74D-4960-BA01-F037B3578AD5}"/>
              </a:ext>
            </a:extLst>
          </p:cNvPr>
          <p:cNvPicPr>
            <a:picLocks noChangeAspect="1"/>
          </p:cNvPicPr>
          <p:nvPr/>
        </p:nvPicPr>
        <p:blipFill>
          <a:blip r:embed="rId2"/>
          <a:stretch>
            <a:fillRect/>
          </a:stretch>
        </p:blipFill>
        <p:spPr>
          <a:xfrm>
            <a:off x="10226677" y="382596"/>
            <a:ext cx="1661579" cy="1661579"/>
          </a:xfrm>
          <a:prstGeom prst="rect">
            <a:avLst/>
          </a:prstGeom>
        </p:spPr>
      </p:pic>
      <p:pic>
        <p:nvPicPr>
          <p:cNvPr id="10" name="Picture 9">
            <a:extLst>
              <a:ext uri="{FF2B5EF4-FFF2-40B4-BE49-F238E27FC236}">
                <a16:creationId xmlns:a16="http://schemas.microsoft.com/office/drawing/2014/main" xmlns="" id="{080BC87C-D9C4-4695-A83B-0C95D9DD6184}"/>
              </a:ext>
            </a:extLst>
          </p:cNvPr>
          <p:cNvPicPr>
            <a:picLocks noChangeAspect="1"/>
          </p:cNvPicPr>
          <p:nvPr/>
        </p:nvPicPr>
        <p:blipFill>
          <a:blip r:embed="rId3"/>
          <a:stretch>
            <a:fillRect/>
          </a:stretch>
        </p:blipFill>
        <p:spPr>
          <a:xfrm>
            <a:off x="1845732" y="3084793"/>
            <a:ext cx="7620527" cy="3429237"/>
          </a:xfrm>
          <a:prstGeom prst="rect">
            <a:avLst/>
          </a:prstGeom>
        </p:spPr>
      </p:pic>
    </p:spTree>
    <p:extLst>
      <p:ext uri="{BB962C8B-B14F-4D97-AF65-F5344CB8AC3E}">
        <p14:creationId xmlns:p14="http://schemas.microsoft.com/office/powerpoint/2010/main" val="87325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756539-7B80-4420-A205-B9F3BF22D739}"/>
              </a:ext>
            </a:extLst>
          </p:cNvPr>
          <p:cNvSpPr txBox="1"/>
          <p:nvPr/>
        </p:nvSpPr>
        <p:spPr>
          <a:xfrm>
            <a:off x="2474412" y="403237"/>
            <a:ext cx="6362639" cy="830997"/>
          </a:xfrm>
          <a:prstGeom prst="rect">
            <a:avLst/>
          </a:prstGeom>
          <a:noFill/>
        </p:spPr>
        <p:txBody>
          <a:bodyPr wrap="none" rtlCol="0">
            <a:spAutoFit/>
          </a:bodyPr>
          <a:lstStyle/>
          <a:p>
            <a:r>
              <a:rPr lang="lt-LT" sz="4800" b="1" dirty="0"/>
              <a:t>ENERGIJOS ŠALTINIAI</a:t>
            </a:r>
            <a:endParaRPr lang="en-US" sz="4800" b="1" dirty="0"/>
          </a:p>
        </p:txBody>
      </p:sp>
      <p:pic>
        <p:nvPicPr>
          <p:cNvPr id="6" name="Picture 5">
            <a:extLst>
              <a:ext uri="{FF2B5EF4-FFF2-40B4-BE49-F238E27FC236}">
                <a16:creationId xmlns:a16="http://schemas.microsoft.com/office/drawing/2014/main" xmlns="" id="{682F3D81-A74D-4960-BA01-F037B3578AD5}"/>
              </a:ext>
            </a:extLst>
          </p:cNvPr>
          <p:cNvPicPr>
            <a:picLocks noChangeAspect="1"/>
          </p:cNvPicPr>
          <p:nvPr/>
        </p:nvPicPr>
        <p:blipFill>
          <a:blip r:embed="rId2"/>
          <a:stretch>
            <a:fillRect/>
          </a:stretch>
        </p:blipFill>
        <p:spPr>
          <a:xfrm>
            <a:off x="10226677" y="382596"/>
            <a:ext cx="1661579" cy="1661579"/>
          </a:xfrm>
          <a:prstGeom prst="rect">
            <a:avLst/>
          </a:prstGeom>
        </p:spPr>
      </p:pic>
      <p:pic>
        <p:nvPicPr>
          <p:cNvPr id="8" name="Picture 7">
            <a:extLst>
              <a:ext uri="{FF2B5EF4-FFF2-40B4-BE49-F238E27FC236}">
                <a16:creationId xmlns:a16="http://schemas.microsoft.com/office/drawing/2014/main" xmlns="" id="{13AD6305-54DA-4211-9015-6A36B236A9AA}"/>
              </a:ext>
            </a:extLst>
          </p:cNvPr>
          <p:cNvPicPr>
            <a:picLocks noChangeAspect="1"/>
          </p:cNvPicPr>
          <p:nvPr/>
        </p:nvPicPr>
        <p:blipFill>
          <a:blip r:embed="rId3"/>
          <a:stretch>
            <a:fillRect/>
          </a:stretch>
        </p:blipFill>
        <p:spPr>
          <a:xfrm rot="5400000">
            <a:off x="-1125272" y="2765824"/>
            <a:ext cx="5196421" cy="2338389"/>
          </a:xfrm>
          <a:prstGeom prst="rect">
            <a:avLst/>
          </a:prstGeom>
        </p:spPr>
      </p:pic>
      <p:pic>
        <p:nvPicPr>
          <p:cNvPr id="11" name="Picture 10">
            <a:extLst>
              <a:ext uri="{FF2B5EF4-FFF2-40B4-BE49-F238E27FC236}">
                <a16:creationId xmlns:a16="http://schemas.microsoft.com/office/drawing/2014/main" xmlns="" id="{26CAF62A-6F78-488E-A144-A8A282A4015E}"/>
              </a:ext>
            </a:extLst>
          </p:cNvPr>
          <p:cNvPicPr>
            <a:picLocks noChangeAspect="1"/>
          </p:cNvPicPr>
          <p:nvPr/>
        </p:nvPicPr>
        <p:blipFill>
          <a:blip r:embed="rId4"/>
          <a:stretch>
            <a:fillRect/>
          </a:stretch>
        </p:blipFill>
        <p:spPr>
          <a:xfrm>
            <a:off x="2724030" y="2415396"/>
            <a:ext cx="9150740" cy="4117833"/>
          </a:xfrm>
          <a:prstGeom prst="rect">
            <a:avLst/>
          </a:prstGeom>
        </p:spPr>
      </p:pic>
    </p:spTree>
    <p:extLst>
      <p:ext uri="{BB962C8B-B14F-4D97-AF65-F5344CB8AC3E}">
        <p14:creationId xmlns:p14="http://schemas.microsoft.com/office/powerpoint/2010/main" val="3399045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B1829-2E66-4594-8B61-C83A93F19830}"/>
              </a:ext>
            </a:extLst>
          </p:cNvPr>
          <p:cNvSpPr>
            <a:spLocks noGrp="1"/>
          </p:cNvSpPr>
          <p:nvPr>
            <p:ph type="title"/>
          </p:nvPr>
        </p:nvSpPr>
        <p:spPr>
          <a:xfrm>
            <a:off x="550332" y="1421101"/>
            <a:ext cx="10058400" cy="1371600"/>
          </a:xfrm>
        </p:spPr>
        <p:txBody>
          <a:bodyPr>
            <a:noAutofit/>
          </a:bodyPr>
          <a:lstStyle/>
          <a:p>
            <a:r>
              <a:rPr lang="lt-LT" sz="1600" dirty="0"/>
              <a:t>Judėdamas ir sportuodamas žmogus naudoja savo kūno energiją. Kadangi dalyvaujame projekte „Futboliukas“ salėje mokėmės žaisti šį žaidimą. Vaikai sužinojo apie kitas sporto šakas jų skirtumus. Kokios aprangos, pagrindinės taisyklės, kuo skiriasi kamuoliai.</a:t>
            </a:r>
            <a:br>
              <a:rPr lang="lt-LT" sz="1600" dirty="0"/>
            </a:br>
            <a:r>
              <a:rPr lang="lt-LT" sz="1600" dirty="0"/>
              <a:t>Kaip valdyti neigiamas emocijas ir kaip mokėti pralaimėti. Ko reikia siekiant geresnių rezultatų ir iš kur gauti papildomos energijos.</a:t>
            </a:r>
            <a:endParaRPr lang="en-US" sz="1600" dirty="0"/>
          </a:p>
        </p:txBody>
      </p:sp>
      <p:sp>
        <p:nvSpPr>
          <p:cNvPr id="4" name="TextBox 3">
            <a:extLst>
              <a:ext uri="{FF2B5EF4-FFF2-40B4-BE49-F238E27FC236}">
                <a16:creationId xmlns:a16="http://schemas.microsoft.com/office/drawing/2014/main" xmlns="" id="{F0756539-7B80-4420-A205-B9F3BF22D739}"/>
              </a:ext>
            </a:extLst>
          </p:cNvPr>
          <p:cNvSpPr txBox="1"/>
          <p:nvPr/>
        </p:nvSpPr>
        <p:spPr>
          <a:xfrm>
            <a:off x="2474412" y="403237"/>
            <a:ext cx="6362639" cy="830997"/>
          </a:xfrm>
          <a:prstGeom prst="rect">
            <a:avLst/>
          </a:prstGeom>
          <a:noFill/>
        </p:spPr>
        <p:txBody>
          <a:bodyPr wrap="none" rtlCol="0">
            <a:spAutoFit/>
          </a:bodyPr>
          <a:lstStyle/>
          <a:p>
            <a:r>
              <a:rPr lang="lt-LT" sz="4800" b="1" dirty="0"/>
              <a:t>ENERGIJOS ŠALTINIAI</a:t>
            </a:r>
            <a:endParaRPr lang="en-US" sz="4800" b="1" dirty="0"/>
          </a:p>
        </p:txBody>
      </p:sp>
      <p:pic>
        <p:nvPicPr>
          <p:cNvPr id="6" name="Picture 5">
            <a:extLst>
              <a:ext uri="{FF2B5EF4-FFF2-40B4-BE49-F238E27FC236}">
                <a16:creationId xmlns:a16="http://schemas.microsoft.com/office/drawing/2014/main" xmlns="" id="{682F3D81-A74D-4960-BA01-F037B3578AD5}"/>
              </a:ext>
            </a:extLst>
          </p:cNvPr>
          <p:cNvPicPr>
            <a:picLocks noChangeAspect="1"/>
          </p:cNvPicPr>
          <p:nvPr/>
        </p:nvPicPr>
        <p:blipFill>
          <a:blip r:embed="rId2"/>
          <a:stretch>
            <a:fillRect/>
          </a:stretch>
        </p:blipFill>
        <p:spPr>
          <a:xfrm>
            <a:off x="10226677" y="382596"/>
            <a:ext cx="1661579" cy="1661579"/>
          </a:xfrm>
          <a:prstGeom prst="rect">
            <a:avLst/>
          </a:prstGeom>
        </p:spPr>
      </p:pic>
      <p:pic>
        <p:nvPicPr>
          <p:cNvPr id="5" name="Picture 4">
            <a:extLst>
              <a:ext uri="{FF2B5EF4-FFF2-40B4-BE49-F238E27FC236}">
                <a16:creationId xmlns:a16="http://schemas.microsoft.com/office/drawing/2014/main" xmlns="" id="{F2129B66-019D-4C04-B138-3CB2454D94B4}"/>
              </a:ext>
            </a:extLst>
          </p:cNvPr>
          <p:cNvPicPr>
            <a:picLocks noChangeAspect="1"/>
          </p:cNvPicPr>
          <p:nvPr/>
        </p:nvPicPr>
        <p:blipFill>
          <a:blip r:embed="rId3"/>
          <a:stretch>
            <a:fillRect/>
          </a:stretch>
        </p:blipFill>
        <p:spPr>
          <a:xfrm>
            <a:off x="6388340" y="3429202"/>
            <a:ext cx="5415471" cy="3046202"/>
          </a:xfrm>
          <a:prstGeom prst="rect">
            <a:avLst/>
          </a:prstGeom>
        </p:spPr>
      </p:pic>
      <p:pic>
        <p:nvPicPr>
          <p:cNvPr id="8" name="Picture 7">
            <a:extLst>
              <a:ext uri="{FF2B5EF4-FFF2-40B4-BE49-F238E27FC236}">
                <a16:creationId xmlns:a16="http://schemas.microsoft.com/office/drawing/2014/main" xmlns="" id="{8EF1FD2C-3B38-478B-9FEA-79478622592D}"/>
              </a:ext>
            </a:extLst>
          </p:cNvPr>
          <p:cNvPicPr>
            <a:picLocks noChangeAspect="1"/>
          </p:cNvPicPr>
          <p:nvPr/>
        </p:nvPicPr>
        <p:blipFill>
          <a:blip r:embed="rId4"/>
          <a:stretch>
            <a:fillRect/>
          </a:stretch>
        </p:blipFill>
        <p:spPr>
          <a:xfrm>
            <a:off x="388189" y="2792701"/>
            <a:ext cx="5875996" cy="2644198"/>
          </a:xfrm>
          <a:prstGeom prst="rect">
            <a:avLst/>
          </a:prstGeom>
        </p:spPr>
      </p:pic>
    </p:spTree>
    <p:extLst>
      <p:ext uri="{BB962C8B-B14F-4D97-AF65-F5344CB8AC3E}">
        <p14:creationId xmlns:p14="http://schemas.microsoft.com/office/powerpoint/2010/main" val="1641093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756539-7B80-4420-A205-B9F3BF22D739}"/>
              </a:ext>
            </a:extLst>
          </p:cNvPr>
          <p:cNvSpPr txBox="1"/>
          <p:nvPr/>
        </p:nvSpPr>
        <p:spPr>
          <a:xfrm>
            <a:off x="2474412" y="403237"/>
            <a:ext cx="6362639" cy="830997"/>
          </a:xfrm>
          <a:prstGeom prst="rect">
            <a:avLst/>
          </a:prstGeom>
          <a:noFill/>
        </p:spPr>
        <p:txBody>
          <a:bodyPr wrap="none" rtlCol="0">
            <a:spAutoFit/>
          </a:bodyPr>
          <a:lstStyle/>
          <a:p>
            <a:r>
              <a:rPr lang="lt-LT" sz="4800" b="1" dirty="0"/>
              <a:t>ENERGIJOS ŠALTINIAI</a:t>
            </a:r>
            <a:endParaRPr lang="en-US" sz="4800" b="1" dirty="0"/>
          </a:p>
        </p:txBody>
      </p:sp>
      <p:pic>
        <p:nvPicPr>
          <p:cNvPr id="6" name="Picture 5">
            <a:extLst>
              <a:ext uri="{FF2B5EF4-FFF2-40B4-BE49-F238E27FC236}">
                <a16:creationId xmlns:a16="http://schemas.microsoft.com/office/drawing/2014/main" xmlns="" id="{682F3D81-A74D-4960-BA01-F037B3578AD5}"/>
              </a:ext>
            </a:extLst>
          </p:cNvPr>
          <p:cNvPicPr>
            <a:picLocks noChangeAspect="1"/>
          </p:cNvPicPr>
          <p:nvPr/>
        </p:nvPicPr>
        <p:blipFill>
          <a:blip r:embed="rId2"/>
          <a:stretch>
            <a:fillRect/>
          </a:stretch>
        </p:blipFill>
        <p:spPr>
          <a:xfrm>
            <a:off x="10226677" y="382596"/>
            <a:ext cx="1661579" cy="1661579"/>
          </a:xfrm>
          <a:prstGeom prst="rect">
            <a:avLst/>
          </a:prstGeom>
        </p:spPr>
      </p:pic>
      <p:pic>
        <p:nvPicPr>
          <p:cNvPr id="10" name="Picture 9">
            <a:extLst>
              <a:ext uri="{FF2B5EF4-FFF2-40B4-BE49-F238E27FC236}">
                <a16:creationId xmlns:a16="http://schemas.microsoft.com/office/drawing/2014/main" xmlns="" id="{09759742-D454-41EF-9A3F-572BC2866622}"/>
              </a:ext>
            </a:extLst>
          </p:cNvPr>
          <p:cNvPicPr>
            <a:picLocks noChangeAspect="1"/>
          </p:cNvPicPr>
          <p:nvPr/>
        </p:nvPicPr>
        <p:blipFill>
          <a:blip r:embed="rId3"/>
          <a:stretch>
            <a:fillRect/>
          </a:stretch>
        </p:blipFill>
        <p:spPr>
          <a:xfrm>
            <a:off x="6630226" y="4133420"/>
            <a:ext cx="5258029" cy="2366113"/>
          </a:xfrm>
          <a:prstGeom prst="rect">
            <a:avLst/>
          </a:prstGeom>
        </p:spPr>
      </p:pic>
      <p:pic>
        <p:nvPicPr>
          <p:cNvPr id="12" name="Picture 11">
            <a:extLst>
              <a:ext uri="{FF2B5EF4-FFF2-40B4-BE49-F238E27FC236}">
                <a16:creationId xmlns:a16="http://schemas.microsoft.com/office/drawing/2014/main" xmlns="" id="{78924A30-4F49-4233-8013-2DB09F5664E5}"/>
              </a:ext>
            </a:extLst>
          </p:cNvPr>
          <p:cNvPicPr>
            <a:picLocks noChangeAspect="1"/>
          </p:cNvPicPr>
          <p:nvPr/>
        </p:nvPicPr>
        <p:blipFill>
          <a:blip r:embed="rId4"/>
          <a:stretch>
            <a:fillRect/>
          </a:stretch>
        </p:blipFill>
        <p:spPr>
          <a:xfrm>
            <a:off x="303745" y="1352550"/>
            <a:ext cx="6232522" cy="2804635"/>
          </a:xfrm>
          <a:prstGeom prst="rect">
            <a:avLst/>
          </a:prstGeom>
        </p:spPr>
      </p:pic>
    </p:spTree>
    <p:extLst>
      <p:ext uri="{BB962C8B-B14F-4D97-AF65-F5344CB8AC3E}">
        <p14:creationId xmlns:p14="http://schemas.microsoft.com/office/powerpoint/2010/main" val="3562126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B1829-2E66-4594-8B61-C83A93F19830}"/>
              </a:ext>
            </a:extLst>
          </p:cNvPr>
          <p:cNvSpPr>
            <a:spLocks noGrp="1"/>
          </p:cNvSpPr>
          <p:nvPr>
            <p:ph type="title"/>
          </p:nvPr>
        </p:nvSpPr>
        <p:spPr>
          <a:xfrm>
            <a:off x="516465" y="972066"/>
            <a:ext cx="10058400" cy="1371600"/>
          </a:xfrm>
        </p:spPr>
        <p:txBody>
          <a:bodyPr>
            <a:noAutofit/>
          </a:bodyPr>
          <a:lstStyle/>
          <a:p>
            <a:r>
              <a:rPr lang="lt-LT" sz="1600" dirty="0"/>
              <a:t>Išbandėme „Quiver“ mobilią aplikaciją. Bandėme suprasti kaip atgyja pačių nuspalvinti paveikslai. Kaip planšetės pagalba galima žaisti be komandos ir rinkti taškus. Visos technologijos vaikams artimos kasdienybėje, tad jiems jos suteikė džiaugsmo bei gerų emocijų.</a:t>
            </a:r>
            <a:endParaRPr lang="en-US" sz="1600" dirty="0"/>
          </a:p>
        </p:txBody>
      </p:sp>
      <p:sp>
        <p:nvSpPr>
          <p:cNvPr id="4" name="TextBox 3">
            <a:extLst>
              <a:ext uri="{FF2B5EF4-FFF2-40B4-BE49-F238E27FC236}">
                <a16:creationId xmlns:a16="http://schemas.microsoft.com/office/drawing/2014/main" xmlns="" id="{F0756539-7B80-4420-A205-B9F3BF22D739}"/>
              </a:ext>
            </a:extLst>
          </p:cNvPr>
          <p:cNvSpPr txBox="1"/>
          <p:nvPr/>
        </p:nvSpPr>
        <p:spPr>
          <a:xfrm>
            <a:off x="2474412" y="403237"/>
            <a:ext cx="6362639" cy="830997"/>
          </a:xfrm>
          <a:prstGeom prst="rect">
            <a:avLst/>
          </a:prstGeom>
          <a:noFill/>
        </p:spPr>
        <p:txBody>
          <a:bodyPr wrap="none" rtlCol="0">
            <a:spAutoFit/>
          </a:bodyPr>
          <a:lstStyle/>
          <a:p>
            <a:r>
              <a:rPr lang="lt-LT" sz="4800" b="1" dirty="0"/>
              <a:t>ENERGIJOS ŠALTINIAI</a:t>
            </a:r>
            <a:endParaRPr lang="en-US" sz="4800" b="1" dirty="0"/>
          </a:p>
        </p:txBody>
      </p:sp>
      <p:pic>
        <p:nvPicPr>
          <p:cNvPr id="6" name="Picture 5">
            <a:extLst>
              <a:ext uri="{FF2B5EF4-FFF2-40B4-BE49-F238E27FC236}">
                <a16:creationId xmlns:a16="http://schemas.microsoft.com/office/drawing/2014/main" xmlns="" id="{682F3D81-A74D-4960-BA01-F037B3578AD5}"/>
              </a:ext>
            </a:extLst>
          </p:cNvPr>
          <p:cNvPicPr>
            <a:picLocks noChangeAspect="1"/>
          </p:cNvPicPr>
          <p:nvPr/>
        </p:nvPicPr>
        <p:blipFill>
          <a:blip r:embed="rId2"/>
          <a:stretch>
            <a:fillRect/>
          </a:stretch>
        </p:blipFill>
        <p:spPr>
          <a:xfrm>
            <a:off x="10226677" y="382596"/>
            <a:ext cx="1661579" cy="1661579"/>
          </a:xfrm>
          <a:prstGeom prst="rect">
            <a:avLst/>
          </a:prstGeom>
        </p:spPr>
      </p:pic>
      <p:pic>
        <p:nvPicPr>
          <p:cNvPr id="7" name="Picture 6">
            <a:extLst>
              <a:ext uri="{FF2B5EF4-FFF2-40B4-BE49-F238E27FC236}">
                <a16:creationId xmlns:a16="http://schemas.microsoft.com/office/drawing/2014/main" xmlns="" id="{88C92D3D-7CA3-4A15-A4C5-588A23A6D847}"/>
              </a:ext>
            </a:extLst>
          </p:cNvPr>
          <p:cNvPicPr>
            <a:picLocks noChangeAspect="1"/>
          </p:cNvPicPr>
          <p:nvPr/>
        </p:nvPicPr>
        <p:blipFill>
          <a:blip r:embed="rId3"/>
          <a:stretch>
            <a:fillRect/>
          </a:stretch>
        </p:blipFill>
        <p:spPr>
          <a:xfrm rot="5400000">
            <a:off x="-351534" y="3052383"/>
            <a:ext cx="4355046" cy="2449713"/>
          </a:xfrm>
          <a:prstGeom prst="rect">
            <a:avLst/>
          </a:prstGeom>
        </p:spPr>
      </p:pic>
      <p:pic>
        <p:nvPicPr>
          <p:cNvPr id="10" name="Picture 9">
            <a:extLst>
              <a:ext uri="{FF2B5EF4-FFF2-40B4-BE49-F238E27FC236}">
                <a16:creationId xmlns:a16="http://schemas.microsoft.com/office/drawing/2014/main" xmlns="" id="{4C558645-5FE6-49E9-AA8E-53791231187F}"/>
              </a:ext>
            </a:extLst>
          </p:cNvPr>
          <p:cNvPicPr>
            <a:picLocks noChangeAspect="1"/>
          </p:cNvPicPr>
          <p:nvPr/>
        </p:nvPicPr>
        <p:blipFill>
          <a:blip r:embed="rId4"/>
          <a:stretch>
            <a:fillRect/>
          </a:stretch>
        </p:blipFill>
        <p:spPr>
          <a:xfrm>
            <a:off x="3135513" y="2099715"/>
            <a:ext cx="7742306" cy="4355047"/>
          </a:xfrm>
          <a:prstGeom prst="rect">
            <a:avLst/>
          </a:prstGeom>
        </p:spPr>
      </p:pic>
    </p:spTree>
    <p:extLst>
      <p:ext uri="{BB962C8B-B14F-4D97-AF65-F5344CB8AC3E}">
        <p14:creationId xmlns:p14="http://schemas.microsoft.com/office/powerpoint/2010/main" val="3547085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756539-7B80-4420-A205-B9F3BF22D739}"/>
              </a:ext>
            </a:extLst>
          </p:cNvPr>
          <p:cNvSpPr txBox="1"/>
          <p:nvPr/>
        </p:nvSpPr>
        <p:spPr>
          <a:xfrm>
            <a:off x="2474412" y="403237"/>
            <a:ext cx="6362639" cy="830997"/>
          </a:xfrm>
          <a:prstGeom prst="rect">
            <a:avLst/>
          </a:prstGeom>
          <a:noFill/>
        </p:spPr>
        <p:txBody>
          <a:bodyPr wrap="none" rtlCol="0">
            <a:spAutoFit/>
          </a:bodyPr>
          <a:lstStyle/>
          <a:p>
            <a:r>
              <a:rPr lang="lt-LT" sz="4800" b="1" dirty="0"/>
              <a:t>ENERGIJOS ŠALTINIAI</a:t>
            </a:r>
            <a:endParaRPr lang="en-US" sz="4800" b="1" dirty="0"/>
          </a:p>
        </p:txBody>
      </p:sp>
      <p:pic>
        <p:nvPicPr>
          <p:cNvPr id="6" name="Picture 5">
            <a:extLst>
              <a:ext uri="{FF2B5EF4-FFF2-40B4-BE49-F238E27FC236}">
                <a16:creationId xmlns:a16="http://schemas.microsoft.com/office/drawing/2014/main" xmlns="" id="{682F3D81-A74D-4960-BA01-F037B3578AD5}"/>
              </a:ext>
            </a:extLst>
          </p:cNvPr>
          <p:cNvPicPr>
            <a:picLocks noChangeAspect="1"/>
          </p:cNvPicPr>
          <p:nvPr/>
        </p:nvPicPr>
        <p:blipFill>
          <a:blip r:embed="rId2"/>
          <a:stretch>
            <a:fillRect/>
          </a:stretch>
        </p:blipFill>
        <p:spPr>
          <a:xfrm>
            <a:off x="10226677" y="382596"/>
            <a:ext cx="1661579" cy="1661579"/>
          </a:xfrm>
          <a:prstGeom prst="rect">
            <a:avLst/>
          </a:prstGeom>
        </p:spPr>
      </p:pic>
      <p:pic>
        <p:nvPicPr>
          <p:cNvPr id="9" name="Picture 8">
            <a:extLst>
              <a:ext uri="{FF2B5EF4-FFF2-40B4-BE49-F238E27FC236}">
                <a16:creationId xmlns:a16="http://schemas.microsoft.com/office/drawing/2014/main" xmlns="" id="{B9E644ED-9A0A-432C-8645-C74EF6D12969}"/>
              </a:ext>
            </a:extLst>
          </p:cNvPr>
          <p:cNvPicPr>
            <a:picLocks noChangeAspect="1"/>
          </p:cNvPicPr>
          <p:nvPr/>
        </p:nvPicPr>
        <p:blipFill>
          <a:blip r:embed="rId3"/>
          <a:stretch>
            <a:fillRect/>
          </a:stretch>
        </p:blipFill>
        <p:spPr>
          <a:xfrm rot="5400000">
            <a:off x="4288898" y="2596991"/>
            <a:ext cx="5217065" cy="2347679"/>
          </a:xfrm>
          <a:prstGeom prst="rect">
            <a:avLst/>
          </a:prstGeom>
        </p:spPr>
      </p:pic>
      <p:pic>
        <p:nvPicPr>
          <p:cNvPr id="12" name="Picture 11">
            <a:extLst>
              <a:ext uri="{FF2B5EF4-FFF2-40B4-BE49-F238E27FC236}">
                <a16:creationId xmlns:a16="http://schemas.microsoft.com/office/drawing/2014/main" xmlns="" id="{1AC8B5B0-7620-4385-BB50-F797BEFB8670}"/>
              </a:ext>
            </a:extLst>
          </p:cNvPr>
          <p:cNvPicPr>
            <a:picLocks noChangeAspect="1"/>
          </p:cNvPicPr>
          <p:nvPr/>
        </p:nvPicPr>
        <p:blipFill>
          <a:blip r:embed="rId4"/>
          <a:stretch>
            <a:fillRect/>
          </a:stretch>
        </p:blipFill>
        <p:spPr>
          <a:xfrm rot="5400000">
            <a:off x="1758752" y="2596989"/>
            <a:ext cx="5217062" cy="2347678"/>
          </a:xfrm>
          <a:prstGeom prst="rect">
            <a:avLst/>
          </a:prstGeom>
        </p:spPr>
      </p:pic>
    </p:spTree>
    <p:extLst>
      <p:ext uri="{BB962C8B-B14F-4D97-AF65-F5344CB8AC3E}">
        <p14:creationId xmlns:p14="http://schemas.microsoft.com/office/powerpoint/2010/main" val="23999389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55</TotalTime>
  <Words>231</Words>
  <Application>Microsoft Office PowerPoint</Application>
  <PresentationFormat>Plačiaekranė</PresentationFormat>
  <Paragraphs>16</Paragraphs>
  <Slides>8</Slides>
  <Notes>0</Notes>
  <HiddenSlides>0</HiddenSlides>
  <MMClips>0</MMClips>
  <ScaleCrop>false</ScaleCrop>
  <HeadingPairs>
    <vt:vector size="6" baseType="variant">
      <vt:variant>
        <vt:lpstr>Naudojami šriftai</vt:lpstr>
      </vt:variant>
      <vt:variant>
        <vt:i4>2</vt:i4>
      </vt:variant>
      <vt:variant>
        <vt:lpstr>Tema</vt:lpstr>
      </vt:variant>
      <vt:variant>
        <vt:i4>1</vt:i4>
      </vt:variant>
      <vt:variant>
        <vt:lpstr>Skaidrių pavadinimai</vt:lpstr>
      </vt:variant>
      <vt:variant>
        <vt:i4>8</vt:i4>
      </vt:variant>
    </vt:vector>
  </HeadingPairs>
  <TitlesOfParts>
    <vt:vector size="11" baseType="lpstr">
      <vt:lpstr>Century Gothic</vt:lpstr>
      <vt:lpstr>Garamond</vt:lpstr>
      <vt:lpstr>Savon</vt:lpstr>
      <vt:lpstr>Informatinio mąstymo, skaitmeninio raštingumo  gebėjimų ugdymas</vt:lpstr>
      <vt:lpstr>TIKSLAS: suprasti kas yra energija.  UŽDAVINIAI:  1. Sužinoti energijos rūšis 2. Įvardinti kokia naudojama energija žaidžiant komandinius žaidimus. 3. Bandyti išmokti  žaidimo metu valdyti neigiamas emocijas. 4. Suprasti, kad kiekvienas žaidimas turi savo taisykles ir reikia jų laikytis. 5. Žaidžiant žaidimus patirti teigiamų emocijų.</vt:lpstr>
      <vt:lpstr>Pradžioje buvo numatyta veiklą pradėti žaidžiant įprastus vaikams žaidimus su mašinomis, panaudojant  sukonstruotus trasos kalnelius. Vaikai konstravo įvairias trasas ir naudojo įvairius jų paviršius. Nuo slidžių iki šiurkščių. Bet netikėtai pradėjus smarkiai snigti ir pakilus stipriam vėjui, vaikai buvo pakviesti prie lango stebėti besikeičiančio oro ir gatvėje einančių žmonių. Buvo pastebėta, kad jiems sunku eiti ir yra reikalinga papildoma energija vėjo gūsių pasipriešinimui. Pasiūlius vaikams pažiūrėti edukacinį filmuką „Energija ir jos rūšys“ vaikai sužinojo, kad kiekvienam veiksmui atlikti reikalinga tam tikra energija. Šiuo atveju reikalinga eikvoti savo kūno energiją. Kalbėta apie saulės-šilumos, vėjo-jėgainių, elektros energiją. </vt:lpstr>
      <vt:lpstr>„PowerPoint“ pateiktis</vt:lpstr>
      <vt:lpstr>Judėdamas ir sportuodamas žmogus naudoja savo kūno energiją. Kadangi dalyvaujame projekte „Futboliukas“ salėje mokėmės žaisti šį žaidimą. Vaikai sužinojo apie kitas sporto šakas jų skirtumus. Kokios aprangos, pagrindinės taisyklės, kuo skiriasi kamuoliai. Kaip valdyti neigiamas emocijas ir kaip mokėti pralaimėti. Ko reikia siekiant geresnių rezultatų ir iš kur gauti papildomos energijos.</vt:lpstr>
      <vt:lpstr>„PowerPoint“ pateiktis</vt:lpstr>
      <vt:lpstr>Išbandėme „Quiver“ mobilią aplikaciją. Bandėme suprasti kaip atgyja pačių nuspalvinti paveikslai. Kaip planšetės pagalba galima žaisti be komandos ir rinkti taškus. Visos technologijos vaikams artimos kasdienybėje, tad jiems jos suteikė džiaugsmo bei gerų emocijų.</vt:lpstr>
      <vt:lpstr>„PowerPoint“ pateiktis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Informatinio mąstymo, skaitmeninio raštingumo  gebėjimų ugdymas</dc:title>
  <dc:creator>Algirdas Šaulys</dc:creator>
  <cp:lastModifiedBy>PC</cp:lastModifiedBy>
  <cp:revision>6</cp:revision>
  <dcterms:created xsi:type="dcterms:W3CDTF">2022-01-17T14:23:53Z</dcterms:created>
  <dcterms:modified xsi:type="dcterms:W3CDTF">2022-01-18T05:34:39Z</dcterms:modified>
</cp:coreProperties>
</file>