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9" r:id="rId10"/>
    <p:sldId id="263" r:id="rId11"/>
    <p:sldId id="264" r:id="rId12"/>
    <p:sldId id="265" r:id="rId13"/>
    <p:sldId id="266" r:id="rId14"/>
    <p:sldId id="270" r:id="rId15"/>
    <p:sldId id="271" r:id="rId16"/>
    <p:sldId id="272" r:id="rId17"/>
    <p:sldId id="273" r:id="rId18"/>
    <p:sldId id="274" r:id="rId19"/>
    <p:sldId id="275" r:id="rId20"/>
    <p:sldId id="267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Nunito" panose="020B0604020202020204" charset="0"/>
      <p:regular r:id="rId26"/>
      <p:bold r:id="rId27"/>
      <p:italic r:id="rId28"/>
      <p:boldItalic r:id="rId29"/>
    </p:embeddedFont>
    <p:embeddedFont>
      <p:font typeface="Maven Pro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3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2753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231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08d228ba7f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08d228ba7f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524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8d228ba7f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08d228ba7f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5429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8d228ba7f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08d228ba7f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97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8d228ba7f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08d228ba7f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79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8d228ba7f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08d228ba7f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6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08d228ba7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08d228ba7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97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08d228ba7f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08d228ba7f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588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08d228ba7f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08d228ba7f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351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8d228ba7f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08d228ba7f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268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08d228ba7f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08d228ba7f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75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08d228ba7f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08d228ba7f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6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ivervision.com/" TargetMode="External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295450" y="577475"/>
            <a:ext cx="8688900" cy="290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4044" dirty="0">
                <a:solidFill>
                  <a:srgbClr val="0000FF"/>
                </a:solidFill>
              </a:rPr>
              <a:t>SNAIGĖS ŠOKA UŽ LANGŲ</a:t>
            </a:r>
            <a:endParaRPr sz="4044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4044" dirty="0">
                <a:solidFill>
                  <a:srgbClr val="0000FF"/>
                </a:solidFill>
              </a:rPr>
              <a:t>ŠVENČIŲ LAUKTI TAIP SMAGU!</a:t>
            </a:r>
            <a:endParaRPr sz="4044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28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Skaitmeninio fotografavimo ir piešimo planšete veiklos.</a:t>
            </a:r>
            <a:endParaRPr sz="28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2800" b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Papildytos </a:t>
            </a:r>
            <a:r>
              <a:rPr lang="lt" sz="28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realybės veiklos.</a:t>
            </a:r>
            <a:endParaRPr sz="28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2800" b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Programavimo veikla: skaitmeninių istorijų kūrimas.</a:t>
            </a:r>
            <a:endParaRPr sz="2800" b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4324300" y="3596300"/>
            <a:ext cx="4660200" cy="14667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>
                <a:solidFill>
                  <a:schemeClr val="bg2">
                    <a:lumMod val="50000"/>
                  </a:schemeClr>
                </a:solidFill>
              </a:rPr>
              <a:t>Milana Beišienė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>
                <a:solidFill>
                  <a:schemeClr val="bg2">
                    <a:lumMod val="50000"/>
                  </a:schemeClr>
                </a:solidFill>
              </a:rPr>
              <a:t>Gintarė Klymantienė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>
                <a:solidFill>
                  <a:schemeClr val="bg2">
                    <a:lumMod val="50000"/>
                  </a:schemeClr>
                </a:solidFill>
              </a:rPr>
              <a:t>Tauragės lopšelis - darželis ,,Kodėlčius”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>
                <a:solidFill>
                  <a:schemeClr val="bg2">
                    <a:lumMod val="50000"/>
                  </a:schemeClr>
                </a:solidFill>
              </a:rPr>
              <a:t>ikimokyklinio ugdymo mokytojos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>
                <a:solidFill>
                  <a:srgbClr val="000000"/>
                </a:solidFill>
                <a:highlight>
                  <a:srgbClr val="999999"/>
                </a:highlight>
              </a:rPr>
              <a:t>Tauragė, 2022</a:t>
            </a:r>
            <a:endParaRPr dirty="0">
              <a:solidFill>
                <a:srgbClr val="000000"/>
              </a:solidFill>
              <a:highlight>
                <a:srgbClr val="999999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 txBox="1">
            <a:spLocks noGrp="1"/>
          </p:cNvSpPr>
          <p:nvPr>
            <p:ph type="title"/>
          </p:nvPr>
        </p:nvSpPr>
        <p:spPr>
          <a:xfrm>
            <a:off x="63650" y="152775"/>
            <a:ext cx="88611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>
                <a:solidFill>
                  <a:srgbClr val="0070C0"/>
                </a:solidFill>
              </a:rPr>
              <a:t>Kūrybinė piešimo planšetėje </a:t>
            </a:r>
            <a:r>
              <a:rPr lang="lt" dirty="0" smtClean="0">
                <a:solidFill>
                  <a:srgbClr val="0070C0"/>
                </a:solidFill>
              </a:rPr>
              <a:t>veikla: </a:t>
            </a:r>
            <a:r>
              <a:rPr lang="lt" dirty="0" smtClean="0">
                <a:solidFill>
                  <a:srgbClr val="FF0000"/>
                </a:solidFill>
              </a:rPr>
              <a:t>veiklų a</a:t>
            </a:r>
            <a:r>
              <a:rPr lang="lt" dirty="0" smtClean="0">
                <a:solidFill>
                  <a:schemeClr val="accent2">
                    <a:lumMod val="75000"/>
                  </a:schemeClr>
                </a:solidFill>
              </a:rPr>
              <a:t>ptarimas 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0" name="Google Shape;330;p20"/>
          <p:cNvSpPr txBox="1">
            <a:spLocks noGrp="1"/>
          </p:cNvSpPr>
          <p:nvPr>
            <p:ph type="body" idx="1"/>
          </p:nvPr>
        </p:nvSpPr>
        <p:spPr>
          <a:xfrm>
            <a:off x="3373825" y="611100"/>
            <a:ext cx="4952700" cy="43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-LT" sz="2000" dirty="0" smtClean="0">
                <a:solidFill>
                  <a:srgbClr val="7030A0"/>
                </a:solidFill>
              </a:rPr>
              <a:t>Justina: ,,</a:t>
            </a:r>
            <a:r>
              <a:rPr lang="lt-LT" sz="2000" dirty="0" smtClean="0"/>
              <a:t>Aš nupiešiau eglutę. Dar žaisliukų daugiau reikės nupiešti...“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sz="20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sz="2000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sz="20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sz="2000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-LT" sz="2000" dirty="0"/>
              <a:t> </a:t>
            </a:r>
            <a:r>
              <a:rPr lang="lt-LT" sz="2000" dirty="0" smtClean="0"/>
              <a:t>                    </a:t>
            </a:r>
            <a:r>
              <a:rPr lang="lt-LT" sz="2000" dirty="0" smtClean="0">
                <a:solidFill>
                  <a:srgbClr val="002060"/>
                </a:solidFill>
              </a:rPr>
              <a:t>Jorė:</a:t>
            </a:r>
            <a:r>
              <a:rPr lang="lt-LT" sz="2000" dirty="0" smtClean="0"/>
              <a:t> ,,Jeigu žiema, tai senis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-LT" sz="2000" dirty="0"/>
              <a:t> </a:t>
            </a:r>
            <a:r>
              <a:rPr lang="lt-LT" sz="2000" dirty="0" smtClean="0"/>
              <a:t>                     besmegenis tinka...žiūrėk, koks              koks gražus, su šluota...“</a:t>
            </a:r>
            <a:endParaRPr sz="2000" dirty="0"/>
          </a:p>
        </p:txBody>
      </p:sp>
      <p:pic>
        <p:nvPicPr>
          <p:cNvPr id="331" name="Google Shape;331;p20"/>
          <p:cNvPicPr preferRelativeResize="0"/>
          <p:nvPr/>
        </p:nvPicPr>
        <p:blipFill rotWithShape="1">
          <a:blip r:embed="rId3">
            <a:alphaModFix/>
          </a:blip>
          <a:srcRect t="21040" b="20544"/>
          <a:stretch/>
        </p:blipFill>
        <p:spPr>
          <a:xfrm>
            <a:off x="63649" y="763875"/>
            <a:ext cx="3017350" cy="216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0"/>
          <p:cNvPicPr preferRelativeResize="0"/>
          <p:nvPr/>
        </p:nvPicPr>
        <p:blipFill rotWithShape="1">
          <a:blip r:embed="rId4">
            <a:alphaModFix/>
          </a:blip>
          <a:srcRect t="19311" b="14599"/>
          <a:stretch/>
        </p:blipFill>
        <p:spPr>
          <a:xfrm>
            <a:off x="1909700" y="2933775"/>
            <a:ext cx="2838799" cy="230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"/>
          <p:cNvSpPr txBox="1">
            <a:spLocks noGrp="1"/>
          </p:cNvSpPr>
          <p:nvPr>
            <p:ph type="body" idx="1"/>
          </p:nvPr>
        </p:nvSpPr>
        <p:spPr>
          <a:xfrm>
            <a:off x="3958682" y="356839"/>
            <a:ext cx="5185317" cy="46976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-LT" sz="1800" dirty="0" smtClean="0">
                <a:solidFill>
                  <a:srgbClr val="00B0F0"/>
                </a:solidFill>
              </a:rPr>
              <a:t>Arijus:</a:t>
            </a:r>
            <a:r>
              <a:rPr lang="lt-LT" sz="1800" dirty="0" smtClean="0"/>
              <a:t> ,,Čia sniegas...ir besmegenį nupiešiau...o čia šluota...ta juoda. Dar </a:t>
            </a:r>
            <a:r>
              <a:rPr lang="lt-LT" sz="1800" dirty="0"/>
              <a:t>r</a:t>
            </a:r>
            <a:r>
              <a:rPr lang="lt-LT" sz="1800" dirty="0" smtClean="0"/>
              <a:t>eikia kepurę gražiai besmegeniui nupiešti...“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-LT" sz="1800" dirty="0"/>
              <a:t> </a:t>
            </a:r>
            <a:r>
              <a:rPr lang="lt-LT" sz="1800" dirty="0" smtClean="0"/>
              <a:t>  </a:t>
            </a:r>
            <a:r>
              <a:rPr lang="lt-LT" sz="1800" dirty="0" smtClean="0">
                <a:solidFill>
                  <a:srgbClr val="FF0000"/>
                </a:solidFill>
              </a:rPr>
              <a:t>Dagnė: </a:t>
            </a:r>
            <a:r>
              <a:rPr lang="lt-LT" sz="1800" dirty="0" smtClean="0"/>
              <a:t>,,Aš prie tos eglutės nupiešiu dovanų...daug daug dovanų...“</a:t>
            </a:r>
            <a:endParaRPr sz="1800" dirty="0"/>
          </a:p>
        </p:txBody>
      </p:sp>
      <p:pic>
        <p:nvPicPr>
          <p:cNvPr id="339" name="Google Shape;339;p21"/>
          <p:cNvPicPr preferRelativeResize="0"/>
          <p:nvPr/>
        </p:nvPicPr>
        <p:blipFill rotWithShape="1">
          <a:blip r:embed="rId3">
            <a:alphaModFix/>
          </a:blip>
          <a:srcRect t="17105" r="8096" b="14170"/>
          <a:stretch/>
        </p:blipFill>
        <p:spPr>
          <a:xfrm>
            <a:off x="63300" y="241900"/>
            <a:ext cx="3352900" cy="308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1"/>
          <p:cNvPicPr preferRelativeResize="0"/>
          <p:nvPr/>
        </p:nvPicPr>
        <p:blipFill rotWithShape="1">
          <a:blip r:embed="rId4">
            <a:alphaModFix/>
          </a:blip>
          <a:srcRect t="20295" r="2969" b="19310"/>
          <a:stretch/>
        </p:blipFill>
        <p:spPr>
          <a:xfrm>
            <a:off x="1044519" y="2910468"/>
            <a:ext cx="2914164" cy="2233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2"/>
          <p:cNvSpPr txBox="1">
            <a:spLocks noGrp="1"/>
          </p:cNvSpPr>
          <p:nvPr>
            <p:ph type="title"/>
          </p:nvPr>
        </p:nvSpPr>
        <p:spPr>
          <a:xfrm>
            <a:off x="0" y="127325"/>
            <a:ext cx="4965000" cy="4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3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IŠŠŪKIS: </a:t>
            </a:r>
            <a:endParaRPr sz="3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3000" b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Užrogramuoti  bitutę taip, kad ji </a:t>
            </a:r>
            <a:r>
              <a:rPr lang="lt" sz="3000" b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,,surinktų“ </a:t>
            </a:r>
            <a:r>
              <a:rPr lang="lt" sz="3000" b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visas dovanėles ir nukeliautų prie eglutės. </a:t>
            </a:r>
            <a:endParaRPr sz="3000" b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3000" b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(įtraukiamas  skaičiavimas, bei prieveiksmių ,,kairėn, dešinėn” naudojimas).</a:t>
            </a:r>
            <a:endParaRPr sz="4600" dirty="0"/>
          </a:p>
        </p:txBody>
      </p:sp>
      <p:sp>
        <p:nvSpPr>
          <p:cNvPr id="346" name="Google Shape;346;p22"/>
          <p:cNvSpPr txBox="1">
            <a:spLocks noGrp="1"/>
          </p:cNvSpPr>
          <p:nvPr>
            <p:ph type="body" idx="1"/>
          </p:nvPr>
        </p:nvSpPr>
        <p:spPr>
          <a:xfrm>
            <a:off x="5309000" y="2486575"/>
            <a:ext cx="58134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47" name="Google Shape;3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100" y="-4526"/>
            <a:ext cx="3679550" cy="4918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 txBox="1">
            <a:spLocks noGrp="1"/>
          </p:cNvSpPr>
          <p:nvPr>
            <p:ph type="title"/>
          </p:nvPr>
        </p:nvSpPr>
        <p:spPr>
          <a:xfrm>
            <a:off x="211873" y="133815"/>
            <a:ext cx="8776010" cy="747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lt-LT" dirty="0" smtClean="0">
                <a:solidFill>
                  <a:srgbClr val="002060"/>
                </a:solidFill>
              </a:rPr>
              <a:t>Veikla ,,Realybių susitikimas“. Spalvinimas,</a:t>
            </a:r>
            <a:br>
              <a:rPr lang="lt-LT" dirty="0" smtClean="0">
                <a:solidFill>
                  <a:srgbClr val="002060"/>
                </a:solidFill>
              </a:rPr>
            </a:br>
            <a:r>
              <a:rPr lang="lt-LT" dirty="0" smtClean="0">
                <a:solidFill>
                  <a:srgbClr val="002060"/>
                </a:solidFill>
              </a:rPr>
              <a:t> </a:t>
            </a:r>
            <a:br>
              <a:rPr lang="lt-LT" dirty="0" smtClean="0">
                <a:solidFill>
                  <a:srgbClr val="002060"/>
                </a:solidFill>
              </a:rPr>
            </a:br>
            <a:r>
              <a:rPr lang="fi-FI" dirty="0"/>
              <a:t> </a:t>
            </a:r>
            <a:endParaRPr sz="2200" dirty="0"/>
          </a:p>
        </p:txBody>
      </p:sp>
      <p:sp>
        <p:nvSpPr>
          <p:cNvPr id="353" name="Google Shape;353;p23"/>
          <p:cNvSpPr txBox="1">
            <a:spLocks noGrp="1"/>
          </p:cNvSpPr>
          <p:nvPr>
            <p:ph type="body" idx="1"/>
          </p:nvPr>
        </p:nvSpPr>
        <p:spPr>
          <a:xfrm>
            <a:off x="323385" y="880946"/>
            <a:ext cx="3211552" cy="4137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lt-LT" sz="1800" dirty="0" smtClean="0"/>
              <a:t>Vaikams  pasiūloma pasirinkti </a:t>
            </a:r>
            <a:r>
              <a:rPr lang="lt-LT" sz="1800" dirty="0"/>
              <a:t>parsiųstus iš </a:t>
            </a:r>
            <a:r>
              <a:rPr lang="lt-LT" sz="1800" dirty="0">
                <a:hlinkClick r:id="rId3"/>
              </a:rPr>
              <a:t>http://</a:t>
            </a:r>
            <a:r>
              <a:rPr lang="lt-LT" sz="1800" dirty="0" smtClean="0">
                <a:hlinkClick r:id="rId3"/>
              </a:rPr>
              <a:t>www.quivervision.com</a:t>
            </a:r>
            <a:endParaRPr lang="lt-LT" sz="1800" dirty="0" smtClean="0"/>
          </a:p>
          <a:p>
            <a:pPr marL="0" lvl="0" indent="0">
              <a:spcAft>
                <a:spcPts val="1200"/>
              </a:spcAft>
              <a:buNone/>
            </a:pPr>
            <a:r>
              <a:rPr lang="lt-LT" sz="1800" dirty="0" smtClean="0"/>
              <a:t> </a:t>
            </a:r>
            <a:r>
              <a:rPr lang="lt-LT" sz="1800" dirty="0"/>
              <a:t>ir atspausdintus spalvinimo lapus iš  Kalėdine arba žiemos tematika, patinkančias spalvinimo priemones, </a:t>
            </a:r>
            <a:r>
              <a:rPr lang="lt-LT" sz="1800" dirty="0" smtClean="0"/>
              <a:t>spalvas.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lt-LT" sz="1800" dirty="0" smtClean="0"/>
              <a:t>Vaikai  </a:t>
            </a:r>
            <a:r>
              <a:rPr lang="lt-LT" sz="1800" dirty="0"/>
              <a:t>spalvina piešinius. </a:t>
            </a:r>
            <a:endParaRPr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35555" r="9605"/>
          <a:stretch/>
        </p:blipFill>
        <p:spPr>
          <a:xfrm>
            <a:off x="3414683" y="738768"/>
            <a:ext cx="3108780" cy="2210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0" t="37290" r="15932" b="13713"/>
          <a:stretch/>
        </p:blipFill>
        <p:spPr>
          <a:xfrm rot="16200000">
            <a:off x="3075228" y="3266382"/>
            <a:ext cx="2160280" cy="1627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t="38374" r="11065" b="16097"/>
          <a:stretch/>
        </p:blipFill>
        <p:spPr>
          <a:xfrm>
            <a:off x="5051502" y="2759927"/>
            <a:ext cx="3936381" cy="2341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8" t="46613" r="27937" b="7859"/>
          <a:stretch/>
        </p:blipFill>
        <p:spPr>
          <a:xfrm>
            <a:off x="6605892" y="607740"/>
            <a:ext cx="2676293" cy="2341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65" y="133815"/>
            <a:ext cx="8865219" cy="1464060"/>
          </a:xfrm>
        </p:spPr>
        <p:txBody>
          <a:bodyPr>
            <a:normAutofit fontScale="90000"/>
          </a:bodyPr>
          <a:lstStyle/>
          <a:p>
            <a:r>
              <a:rPr lang="fi-FI" sz="2000" dirty="0"/>
              <a:t> </a:t>
            </a:r>
            <a:r>
              <a:rPr lang="lt-LT" sz="2000" dirty="0" smtClean="0">
                <a:solidFill>
                  <a:srgbClr val="002060"/>
                </a:solidFill>
              </a:rPr>
              <a:t>VEIKLA REALYBIŲ </a:t>
            </a:r>
            <a:r>
              <a:rPr lang="lt-LT" sz="2000" dirty="0">
                <a:solidFill>
                  <a:srgbClr val="002060"/>
                </a:solidFill>
              </a:rPr>
              <a:t>SUSITIKIMAS:</a:t>
            </a:r>
            <a:br>
              <a:rPr lang="lt-LT" sz="2000" dirty="0">
                <a:solidFill>
                  <a:srgbClr val="002060"/>
                </a:solidFill>
              </a:rPr>
            </a:br>
            <a:r>
              <a:rPr lang="lt-LT" sz="2000" dirty="0">
                <a:solidFill>
                  <a:srgbClr val="FF0000"/>
                </a:solidFill>
              </a:rPr>
              <a:t>Atviras klausimas – diskusija:</a:t>
            </a:r>
            <a:r>
              <a:rPr lang="lt-LT" sz="2000" dirty="0">
                <a:solidFill>
                  <a:srgbClr val="002060"/>
                </a:solidFill>
              </a:rPr>
              <a:t>Ar galėtų nuspalvinti piešinėliai ,,atgyti“? </a:t>
            </a:r>
            <a:r>
              <a:rPr lang="lt-LT" sz="2000" dirty="0" smtClean="0">
                <a:solidFill>
                  <a:srgbClr val="002060"/>
                </a:solidFill>
              </a:rPr>
              <a:t/>
            </a:r>
            <a:br>
              <a:rPr lang="lt-LT" sz="2000" dirty="0" smtClean="0">
                <a:solidFill>
                  <a:srgbClr val="002060"/>
                </a:solidFill>
              </a:rPr>
            </a:br>
            <a:r>
              <a:rPr lang="lt-LT" sz="2000" dirty="0">
                <a:solidFill>
                  <a:srgbClr val="002060"/>
                </a:solidFill>
              </a:rPr>
              <a:t/>
            </a:r>
            <a:br>
              <a:rPr lang="lt-LT" sz="2000" dirty="0">
                <a:solidFill>
                  <a:srgbClr val="002060"/>
                </a:solidFill>
              </a:rPr>
            </a:br>
            <a:r>
              <a:rPr lang="lt-LT" sz="2000" dirty="0" smtClean="0">
                <a:solidFill>
                  <a:schemeClr val="bg2">
                    <a:lumMod val="50000"/>
                  </a:schemeClr>
                </a:solidFill>
              </a:rPr>
              <a:t>Nedaugelis </a:t>
            </a:r>
            <a:r>
              <a:rPr lang="lt-LT" sz="2000" dirty="0">
                <a:solidFill>
                  <a:schemeClr val="bg2">
                    <a:lumMod val="50000"/>
                  </a:schemeClr>
                </a:solidFill>
              </a:rPr>
              <a:t>vaikų atsakė ,,Ne.“</a:t>
            </a:r>
            <a:br>
              <a:rPr lang="lt-LT" sz="2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lt-LT" sz="2000" dirty="0" smtClean="0">
                <a:solidFill>
                  <a:srgbClr val="00B050"/>
                </a:solidFill>
              </a:rPr>
              <a:t>Lukas</a:t>
            </a:r>
            <a:r>
              <a:rPr lang="lt-LT" sz="2000" dirty="0">
                <a:solidFill>
                  <a:srgbClr val="00B050"/>
                </a:solidFill>
              </a:rPr>
              <a:t>:</a:t>
            </a:r>
            <a:r>
              <a:rPr lang="lt-LT" sz="2000" dirty="0">
                <a:solidFill>
                  <a:schemeClr val="bg2">
                    <a:lumMod val="50000"/>
                  </a:schemeClr>
                </a:solidFill>
              </a:rPr>
              <a:t> ,,Aš jau žinau, kad gali. Reikia planšetės...ir ten prilieti...prie to piešimo...o tada  kaip įdomu žiūrėti...kaip gyvai viskas atrodo...“</a:t>
            </a:r>
            <a:br>
              <a:rPr lang="lt-LT" sz="2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lt-LT" sz="2000" dirty="0">
                <a:solidFill>
                  <a:srgbClr val="002060"/>
                </a:solidFill>
              </a:rPr>
              <a:t/>
            </a:r>
            <a:br>
              <a:rPr lang="lt-LT" sz="2000" dirty="0">
                <a:solidFill>
                  <a:srgbClr val="002060"/>
                </a:solidFill>
              </a:rPr>
            </a:br>
            <a:r>
              <a:rPr lang="lt-LT" sz="2000" dirty="0" smtClean="0"/>
              <a:t/>
            </a:r>
            <a:br>
              <a:rPr lang="lt-LT" sz="2000" dirty="0" smtClean="0"/>
            </a:br>
            <a:endParaRPr lang="en-GB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327" y="2207941"/>
            <a:ext cx="3423423" cy="2323709"/>
          </a:xfrm>
        </p:spPr>
        <p:txBody>
          <a:bodyPr>
            <a:noAutofit/>
          </a:bodyPr>
          <a:lstStyle/>
          <a:p>
            <a:pPr marL="146050" indent="0">
              <a:buNone/>
            </a:pPr>
            <a:r>
              <a:rPr lang="lt-LT" sz="1600" dirty="0"/>
              <a:t>Vaikai pasiima planšetę ir išmanųjį telefoną su įdiegta papildytosios realybės programėle </a:t>
            </a:r>
            <a:r>
              <a:rPr lang="lt-LT" sz="1600" dirty="0">
                <a:solidFill>
                  <a:srgbClr val="0070C0"/>
                </a:solidFill>
              </a:rPr>
              <a:t>Quiver</a:t>
            </a:r>
            <a:r>
              <a:rPr lang="lt-LT" sz="1600" dirty="0"/>
              <a:t>, gebančia nuskaityti nuspalvintus </a:t>
            </a:r>
            <a:r>
              <a:rPr lang="lt-LT" sz="1600" dirty="0" smtClean="0"/>
              <a:t>piešinius( </a:t>
            </a:r>
            <a:r>
              <a:rPr lang="lt-LT" sz="1600" dirty="0"/>
              <a:t>1 įrenginys 4 </a:t>
            </a:r>
            <a:r>
              <a:rPr lang="lt-LT" sz="1600" dirty="0" smtClean="0"/>
              <a:t>vaikams). </a:t>
            </a:r>
            <a:r>
              <a:rPr lang="lt-LT" sz="1600" dirty="0"/>
              <a:t/>
            </a:r>
            <a:br>
              <a:rPr lang="lt-LT" sz="1600" dirty="0"/>
            </a:br>
            <a:r>
              <a:rPr lang="lt-LT" sz="1600" dirty="0"/>
              <a:t>Nuspalvintus piešinius 2–4 vaikų grupelėse vaikai skenuoja papildytosios realybės programėle ir stebi rezultatą.</a:t>
            </a:r>
            <a:br>
              <a:rPr lang="lt-LT" sz="1600" dirty="0"/>
            </a:br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01" y="2032310"/>
            <a:ext cx="4157812" cy="31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5502" y="598575"/>
            <a:ext cx="5568798" cy="686602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Danielė: ,,Ančiukas čiuožykloje“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0" r="16743" b="10244"/>
          <a:stretch/>
        </p:blipFill>
        <p:spPr>
          <a:xfrm rot="16200000">
            <a:off x="-1000024" y="1529581"/>
            <a:ext cx="4791201" cy="2436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14093" r="17491" b="11761"/>
          <a:stretch/>
        </p:blipFill>
        <p:spPr>
          <a:xfrm>
            <a:off x="2888166" y="1285177"/>
            <a:ext cx="4917688" cy="381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09" y="111512"/>
            <a:ext cx="9054791" cy="1037063"/>
          </a:xfrm>
        </p:spPr>
        <p:txBody>
          <a:bodyPr>
            <a:normAutofit/>
          </a:bodyPr>
          <a:lstStyle/>
          <a:p>
            <a:r>
              <a:rPr lang="lt-LT" sz="1800" dirty="0" smtClean="0"/>
              <a:t>Ugnius ir Aironas: ,,Šventiniai fejerverkai“,                 Džiugas: ,,Kalėdų namelis“</a:t>
            </a:r>
            <a:endParaRPr lang="en-GB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" y="532494"/>
            <a:ext cx="3010315" cy="2252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1421" y="1344918"/>
            <a:ext cx="4217949" cy="315619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976004">
            <a:off x="2665538" y="460463"/>
            <a:ext cx="484632" cy="9709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rot="19806767">
            <a:off x="6646127" y="63838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488705" y="1780352"/>
            <a:ext cx="3309062" cy="2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144966"/>
            <a:ext cx="8670869" cy="836341"/>
          </a:xfrm>
        </p:spPr>
        <p:txBody>
          <a:bodyPr>
            <a:normAutofit/>
          </a:bodyPr>
          <a:lstStyle/>
          <a:p>
            <a:r>
              <a:rPr lang="lt-LT" sz="2000" dirty="0" smtClean="0"/>
              <a:t>Benas: ,,Kalėdų eglutė“,                        Barbora: ,,Kalėdinė dovanėlė“</a:t>
            </a:r>
            <a:endParaRPr lang="en-GB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r="10677"/>
          <a:stretch/>
        </p:blipFill>
        <p:spPr>
          <a:xfrm rot="5400000">
            <a:off x="521151" y="1044801"/>
            <a:ext cx="3638544" cy="415833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232916">
            <a:off x="2107580" y="69137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725" y="1530966"/>
            <a:ext cx="4679401" cy="3501483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20465584">
            <a:off x="5962349" y="50043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1" y="89209"/>
            <a:ext cx="8943277" cy="1148576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Individuali </a:t>
            </a:r>
            <a:r>
              <a:rPr lang="lt-LT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progra</a:t>
            </a:r>
            <a:r>
              <a:rPr lang="en-US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</a:t>
            </a:r>
            <a:r>
              <a:rPr lang="lt-LT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avimo </a:t>
            </a:r>
            <a:r>
              <a:rPr lang="lt-L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veikla planšete </a:t>
            </a:r>
            <a:r>
              <a:rPr lang="lt-LT" dirty="0" smtClean="0">
                <a:solidFill>
                  <a:srgbClr val="00B050"/>
                </a:solidFill>
              </a:rPr>
              <a:t>(Scratch Jr programėle).</a:t>
            </a:r>
            <a:br>
              <a:rPr lang="lt-LT" dirty="0" smtClean="0">
                <a:solidFill>
                  <a:srgbClr val="00B050"/>
                </a:solidFill>
              </a:rPr>
            </a:br>
            <a:r>
              <a:rPr lang="lt-LT" sz="2200" dirty="0" smtClean="0">
                <a:solidFill>
                  <a:srgbClr val="FF0000"/>
                </a:solidFill>
              </a:rPr>
              <a:t>IŠŠŪKIS: Surasti ir parinkti katinui žiemos aplinką;</a:t>
            </a:r>
            <a:br>
              <a:rPr lang="lt-LT" sz="2200" dirty="0" smtClean="0">
                <a:solidFill>
                  <a:srgbClr val="FF0000"/>
                </a:solidFill>
              </a:rPr>
            </a:br>
            <a:r>
              <a:rPr lang="lt-LT" sz="2200" dirty="0">
                <a:solidFill>
                  <a:srgbClr val="FF0000"/>
                </a:solidFill>
              </a:rPr>
              <a:t> </a:t>
            </a:r>
            <a:r>
              <a:rPr lang="lt-LT" sz="2200" dirty="0" smtClean="0">
                <a:solidFill>
                  <a:srgbClr val="FF0000"/>
                </a:solidFill>
              </a:rPr>
              <a:t>               Paieškoti žiemos elementų ir sukurti veiksmą.</a:t>
            </a:r>
            <a:r>
              <a:rPr lang="lt-LT" sz="2200" dirty="0" smtClean="0">
                <a:solidFill>
                  <a:srgbClr val="00B050"/>
                </a:solidFill>
              </a:rPr>
              <a:t/>
            </a:r>
            <a:br>
              <a:rPr lang="lt-LT" sz="2200" dirty="0" smtClean="0">
                <a:solidFill>
                  <a:srgbClr val="00B050"/>
                </a:solidFill>
              </a:rPr>
            </a:br>
            <a:endParaRPr lang="en-GB" sz="2200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420" y="1694985"/>
            <a:ext cx="3423424" cy="3345365"/>
          </a:xfrm>
        </p:spPr>
        <p:txBody>
          <a:bodyPr>
            <a:normAutofit/>
          </a:bodyPr>
          <a:lstStyle/>
          <a:p>
            <a:pPr marL="146050" indent="0">
              <a:buNone/>
            </a:pPr>
            <a:r>
              <a:rPr lang="lt-LT" sz="2000" dirty="0" smtClean="0">
                <a:solidFill>
                  <a:srgbClr val="002060"/>
                </a:solidFill>
              </a:rPr>
              <a:t>Lukas:</a:t>
            </a:r>
            <a:r>
              <a:rPr lang="lt-LT" sz="2000" dirty="0" smtClean="0"/>
              <a:t>,,Radau! Žiūrėk, čia sniegas...ir medžiai be lapų...kaip žiemą...Geras...“</a:t>
            </a:r>
          </a:p>
          <a:p>
            <a:pPr marL="146050" indent="0">
              <a:buNone/>
            </a:pPr>
            <a:endParaRPr lang="lt-LT" sz="2000" dirty="0"/>
          </a:p>
          <a:p>
            <a:pPr marL="146050" indent="0">
              <a:buNone/>
            </a:pPr>
            <a:r>
              <a:rPr lang="lt-LT" sz="2000" dirty="0" smtClean="0">
                <a:solidFill>
                  <a:srgbClr val="0070C0"/>
                </a:solidFill>
              </a:rPr>
              <a:t>Danielė: </a:t>
            </a:r>
            <a:r>
              <a:rPr lang="lt-LT" sz="2000" dirty="0" smtClean="0"/>
              <a:t>,,Auklėtoja, ar galiu tas žvaigždeles pavadinti snaigėmis? Daugiau nieko Kalėdiško nerandu...“ 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/>
          <a:stretch/>
        </p:blipFill>
        <p:spPr>
          <a:xfrm>
            <a:off x="4828478" y="3321193"/>
            <a:ext cx="2653989" cy="182230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732049" y="3746810"/>
            <a:ext cx="2988527" cy="312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844" y="1615772"/>
            <a:ext cx="3402400" cy="170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68" y="0"/>
            <a:ext cx="8976732" cy="814039"/>
          </a:xfrm>
        </p:spPr>
        <p:txBody>
          <a:bodyPr>
            <a:normAutofit/>
          </a:bodyPr>
          <a:lstStyle/>
          <a:p>
            <a:r>
              <a:rPr lang="lt-LT" sz="2000" dirty="0" smtClean="0"/>
              <a:t>Kuriama personažų judesių kombinacija</a:t>
            </a:r>
            <a:r>
              <a:rPr lang="lt-LT" sz="2000" dirty="0" smtClean="0">
                <a:solidFill>
                  <a:srgbClr val="FF0000"/>
                </a:solidFill>
              </a:rPr>
              <a:t>,,Katinas gaudo snaiges“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58" y="694431"/>
            <a:ext cx="5947466" cy="44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>
            <a:spLocks noGrp="1"/>
          </p:cNvSpPr>
          <p:nvPr>
            <p:ph type="title"/>
          </p:nvPr>
        </p:nvSpPr>
        <p:spPr>
          <a:xfrm>
            <a:off x="0" y="67150"/>
            <a:ext cx="8890200" cy="11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100"/>
              <a:t>Ugdomoji veikla ,,Boružėlių” grupėje.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100"/>
              <a:t>Vaikų amžius 5 metai.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100"/>
              <a:t>Veikloje dalyvavo 8 vaikai.</a:t>
            </a:r>
            <a:endParaRPr sz="2100"/>
          </a:p>
        </p:txBody>
      </p:sp>
      <p:sp>
        <p:nvSpPr>
          <p:cNvPr id="284" name="Google Shape;284;p14"/>
          <p:cNvSpPr txBox="1">
            <a:spLocks noGrp="1"/>
          </p:cNvSpPr>
          <p:nvPr>
            <p:ph type="body" idx="1"/>
          </p:nvPr>
        </p:nvSpPr>
        <p:spPr>
          <a:xfrm>
            <a:off x="-53725" y="1128075"/>
            <a:ext cx="8334300" cy="3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364" b="1"/>
              <a:t>TIKSLAS: </a:t>
            </a:r>
            <a:endParaRPr sz="2364" b="1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9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Turtinti skaitmeninių  technologijų panaudojimo patirtį ir galimybes šventiniu laikotarpiu.</a:t>
            </a:r>
            <a:endParaRPr sz="19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1967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UŽDAVINIAI:</a:t>
            </a:r>
            <a:endParaRPr sz="1967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182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Sužinoti, kas tai QR kodas, išbandyti kodų nuskaitymo programėlę.</a:t>
            </a:r>
            <a:endParaRPr sz="1822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182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Plėsti patirtį naudojant  fotografavimo ir piešimo planšete veiklas.</a:t>
            </a:r>
            <a:endParaRPr sz="1822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182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Išbandyti papildytos realybės programėlę Quiver, spalvinimo lapus pasirenkant žiemos tema.</a:t>
            </a:r>
            <a:endParaRPr sz="1822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182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Programavimo veiklose atrasti ir panaudoti žiemos siužetų.</a:t>
            </a:r>
            <a:endParaRPr sz="1822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lt" sz="1822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Laisvai  ir spontaniškai įsilieti į kūrybinius procesus.</a:t>
            </a:r>
            <a:endParaRPr sz="1822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22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4"/>
          <p:cNvSpPr txBox="1">
            <a:spLocks noGrp="1"/>
          </p:cNvSpPr>
          <p:nvPr>
            <p:ph type="title"/>
          </p:nvPr>
        </p:nvSpPr>
        <p:spPr>
          <a:xfrm>
            <a:off x="100361" y="189571"/>
            <a:ext cx="8876371" cy="14083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dirty="0" smtClean="0"/>
              <a:t>Spontaniška vaikų kūryba</a:t>
            </a:r>
            <a:endParaRPr dirty="0"/>
          </a:p>
        </p:txBody>
      </p:sp>
      <p:sp>
        <p:nvSpPr>
          <p:cNvPr id="359" name="Google Shape;359;p24"/>
          <p:cNvSpPr txBox="1">
            <a:spLocks noGrp="1"/>
          </p:cNvSpPr>
          <p:nvPr>
            <p:ph type="body" idx="1"/>
          </p:nvPr>
        </p:nvSpPr>
        <p:spPr>
          <a:xfrm>
            <a:off x="3044282" y="688108"/>
            <a:ext cx="5290017" cy="3843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-LT" sz="2400" dirty="0" smtClean="0"/>
              <a:t>SNAIGĖS</a:t>
            </a:r>
            <a:endParaRPr lang="lt-LT" sz="24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sz="2400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sz="24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sz="2400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sz="24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t-LT" sz="2400" dirty="0" smtClean="0"/>
              <a:t>     FEJERVERKAI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 smtClean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lt-LT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60" name="Google Shape;3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22" y="688108"/>
            <a:ext cx="2612777" cy="195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0" y="2831143"/>
            <a:ext cx="2957399" cy="2212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56" y="2845051"/>
            <a:ext cx="2920226" cy="21851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112" y="175665"/>
            <a:ext cx="3443187" cy="2579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15" y="197066"/>
            <a:ext cx="6406661" cy="479035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9538" y="494386"/>
            <a:ext cx="2362268" cy="1767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0868" y="3077807"/>
            <a:ext cx="2169382" cy="162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082" y="211873"/>
            <a:ext cx="8033217" cy="869795"/>
          </a:xfrm>
        </p:spPr>
        <p:txBody>
          <a:bodyPr/>
          <a:lstStyle/>
          <a:p>
            <a:r>
              <a:rPr lang="lt-LT" dirty="0" smtClean="0"/>
              <a:t>Refleksija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081" y="1081668"/>
            <a:ext cx="8686801" cy="3449982"/>
          </a:xfrm>
        </p:spPr>
        <p:txBody>
          <a:bodyPr/>
          <a:lstStyle/>
          <a:p>
            <a:endParaRPr lang="lt-LT" dirty="0" smtClean="0"/>
          </a:p>
          <a:p>
            <a:r>
              <a:rPr lang="lt-LT" dirty="0" smtClean="0"/>
              <a:t>Vaikai  geba </a:t>
            </a:r>
            <a:r>
              <a:rPr lang="lt-LT" dirty="0"/>
              <a:t>naudotis </a:t>
            </a:r>
            <a:r>
              <a:rPr lang="lt-LT" dirty="0" smtClean="0"/>
              <a:t>planšete, fotografuodami </a:t>
            </a:r>
            <a:r>
              <a:rPr lang="lt-LT" dirty="0"/>
              <a:t>tyrinėdami juos supančią aplinką, išreikšdami savo emocijas, jei jie turi pakankamai </a:t>
            </a:r>
            <a:r>
              <a:rPr lang="lt-LT" dirty="0" smtClean="0"/>
              <a:t>tokių patirčių</a:t>
            </a:r>
            <a:r>
              <a:rPr lang="lt-LT" dirty="0"/>
              <a:t>. Ši veikla lavina vaikų orientavimosi erdvėje gebėjimus, atmintį ir sakytinę kalbą</a:t>
            </a:r>
            <a:r>
              <a:rPr lang="lt-LT" dirty="0" smtClean="0"/>
              <a:t>.</a:t>
            </a:r>
          </a:p>
          <a:p>
            <a:r>
              <a:rPr lang="lt-LT" dirty="0" smtClean="0"/>
              <a:t>Piešimo programėlės neišbandžiusiems vaikams prireikė pagalbos įsikeliant nuotrauką. Pasirinkti spalvas, linijas, išsaugoti sukurtą piešinį  gebėjo visi.</a:t>
            </a:r>
          </a:p>
          <a:p>
            <a:r>
              <a:rPr lang="lt-LT" dirty="0" smtClean="0"/>
              <a:t>Ne visiems iš karto pavyko nuskenoti QR kodų programėle nuskaityti užkoduotą informaciją ,  </a:t>
            </a:r>
            <a:r>
              <a:rPr lang="lt-LT" dirty="0"/>
              <a:t>paleisti </a:t>
            </a:r>
            <a:r>
              <a:rPr lang="lt-LT" dirty="0" smtClean="0"/>
              <a:t> QR kodų programėlę ir </a:t>
            </a:r>
            <a:r>
              <a:rPr lang="lt-LT" dirty="0"/>
              <a:t>peržiūrėti vaizdo įrašą su </a:t>
            </a:r>
            <a:r>
              <a:rPr lang="lt-LT" dirty="0" smtClean="0"/>
              <a:t>garsu.</a:t>
            </a:r>
            <a:endParaRPr lang="lt-LT" dirty="0"/>
          </a:p>
          <a:p>
            <a:r>
              <a:rPr lang="lt-LT" dirty="0"/>
              <a:t>V</a:t>
            </a:r>
            <a:r>
              <a:rPr lang="lt-LT" dirty="0" smtClean="0"/>
              <a:t>aikai </a:t>
            </a:r>
            <a:r>
              <a:rPr lang="lt-LT" dirty="0"/>
              <a:t>geba </a:t>
            </a:r>
            <a:r>
              <a:rPr lang="lt-LT" dirty="0" smtClean="0"/>
              <a:t>naudodas planšetę  </a:t>
            </a:r>
            <a:r>
              <a:rPr lang="lt-LT" dirty="0"/>
              <a:t>ir programėlę pamatyti erdvinį papildytosios realybės </a:t>
            </a:r>
            <a:r>
              <a:rPr lang="lt-LT" dirty="0" smtClean="0"/>
              <a:t>paveikslą ekrane.</a:t>
            </a:r>
          </a:p>
          <a:p>
            <a:r>
              <a:rPr lang="lt-LT" dirty="0" smtClean="0"/>
              <a:t>Kai kuriems vaikams sunkiau sekėsi programavimo veikla: nepavyko sukurti personažų judesių kombinacijos veiksmų lauke. Dalis vaikų puikiai įvaldė programavimo veiklas.</a:t>
            </a:r>
          </a:p>
          <a:p>
            <a:r>
              <a:rPr lang="lt-LT" dirty="0" smtClean="0"/>
              <a:t>Vaikai įvaldė skaitmeninių įrenginių paprasčiausias komandas,  lavinosi skaičiavimo, kalbos ir komunikavomo įgūdžius, ugdėsi gebėjimą dirbti komandose su draugais, dalintis.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81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78" y="598575"/>
            <a:ext cx="8077822" cy="999300"/>
          </a:xfrm>
        </p:spPr>
        <p:txBody>
          <a:bodyPr/>
          <a:lstStyle/>
          <a:p>
            <a:r>
              <a:rPr lang="lt-LT" dirty="0" smtClean="0"/>
              <a:t>                        AČIŪ UŽ DĖMESĮ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47" y="1171512"/>
            <a:ext cx="3226477" cy="39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>
            <a:spLocks noGrp="1"/>
          </p:cNvSpPr>
          <p:nvPr>
            <p:ph type="body" idx="1"/>
          </p:nvPr>
        </p:nvSpPr>
        <p:spPr>
          <a:xfrm>
            <a:off x="201450" y="456600"/>
            <a:ext cx="7394100" cy="40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PRIEMONĖS: </a:t>
            </a:r>
            <a:endParaRPr sz="23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lang="lt" sz="23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ompiuteris</a:t>
            </a:r>
            <a:r>
              <a:rPr lang="lt" sz="2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multimedia, planšetė, išmanus telefonas,  </a:t>
            </a:r>
            <a:r>
              <a:rPr lang="lt" sz="23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</a:t>
            </a:r>
            <a:r>
              <a:rPr lang="en-GB" sz="23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lt-LT" sz="23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lt" sz="23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kodų  </a:t>
            </a:r>
            <a:r>
              <a:rPr lang="lt" sz="23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kortelės, Bee- bot, kilimėlis, Quiver spalvinimo lapai,  spalvoti pieštukai, popierius, žirklės, klijai ir kt. </a:t>
            </a:r>
            <a:endParaRPr sz="23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4423"/>
          <a:stretch/>
        </p:blipFill>
        <p:spPr>
          <a:xfrm>
            <a:off x="3009783" y="2804880"/>
            <a:ext cx="2143125" cy="1834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"/>
          <p:cNvSpPr txBox="1">
            <a:spLocks noGrp="1"/>
          </p:cNvSpPr>
          <p:nvPr>
            <p:ph type="title"/>
          </p:nvPr>
        </p:nvSpPr>
        <p:spPr>
          <a:xfrm>
            <a:off x="161150" y="0"/>
            <a:ext cx="8982925" cy="867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>
                <a:solidFill>
                  <a:srgbClr val="FF0000"/>
                </a:solidFill>
              </a:rPr>
              <a:t>Įtraukiantis kontekstas:</a:t>
            </a:r>
            <a:r>
              <a:rPr lang="lt" dirty="0"/>
              <a:t> </a:t>
            </a:r>
            <a:r>
              <a:rPr lang="lt" dirty="0">
                <a:solidFill>
                  <a:srgbClr val="0070C0"/>
                </a:solidFill>
              </a:rPr>
              <a:t>ADVENTO KALENDORIUS.</a:t>
            </a:r>
            <a:endParaRPr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2700" dirty="0"/>
              <a:t>Kiekvienas rytas  pradedamas, nuskaitant užkoduotą dainą. </a:t>
            </a:r>
            <a:endParaRPr sz="2700" dirty="0"/>
          </a:p>
        </p:txBody>
      </p:sp>
      <p:sp>
        <p:nvSpPr>
          <p:cNvPr id="295" name="Google Shape;295;p16"/>
          <p:cNvSpPr txBox="1">
            <a:spLocks noGrp="1"/>
          </p:cNvSpPr>
          <p:nvPr>
            <p:ph type="body" idx="1"/>
          </p:nvPr>
        </p:nvSpPr>
        <p:spPr>
          <a:xfrm>
            <a:off x="161150" y="867150"/>
            <a:ext cx="5097000" cy="4276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t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Veikla prasideda </a:t>
            </a:r>
            <a:r>
              <a:rPr lang="lt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sudominant  vaikus  </a:t>
            </a:r>
            <a:r>
              <a:rPr lang="lt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,,STEBUKLINGOMIS” Advento kalendoriaus kišenėlėmis, kuriose slepiasi dienos užduočių lapai su QR kodų kortelėmis. 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Keliamas  klausimas:  ,,Kas kortelėse pavaizduota?“. </a:t>
            </a:r>
            <a:r>
              <a:rPr lang="lt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Vaikų spėjimai</a:t>
            </a:r>
            <a:r>
              <a:rPr lang="lt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,,Kaina. </a:t>
            </a:r>
            <a:r>
              <a:rPr lang="lt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Internetas. Langeliai. Spalvos“. </a:t>
            </a: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18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Luknė:</a:t>
            </a:r>
            <a:r>
              <a:rPr lang="lt" sz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,,Aš tokis langelius esu mačiusi...kai su mamyte buvom parke...“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Išsiaiškinus, kad tai yra informacijos kaupimo paveikslėlis, kuri iššifravus galima  daug ką sužinoti, patirti ir išmokti, išbandoma QR kodų nuskaitymo programėlė. 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6" name="Google Shape;2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2775" y="867150"/>
            <a:ext cx="3112575" cy="416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"/>
          <p:cNvSpPr txBox="1">
            <a:spLocks noGrp="1"/>
          </p:cNvSpPr>
          <p:nvPr>
            <p:ph type="title"/>
          </p:nvPr>
        </p:nvSpPr>
        <p:spPr>
          <a:xfrm>
            <a:off x="3348375" y="598575"/>
            <a:ext cx="57291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Nuskaičius QR kodą, ieškoma informacijos nuorodoje</a:t>
            </a:r>
            <a:endParaRPr/>
          </a:p>
        </p:txBody>
      </p:sp>
      <p:pic>
        <p:nvPicPr>
          <p:cNvPr id="302" name="Google Shape;302;p17"/>
          <p:cNvPicPr preferRelativeResize="0"/>
          <p:nvPr/>
        </p:nvPicPr>
        <p:blipFill rotWithShape="1">
          <a:blip r:embed="rId3">
            <a:alphaModFix/>
          </a:blip>
          <a:srcRect r="23005" b="-36948"/>
          <a:stretch/>
        </p:blipFill>
        <p:spPr>
          <a:xfrm>
            <a:off x="114575" y="123525"/>
            <a:ext cx="3004626" cy="36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4125" y="1795125"/>
            <a:ext cx="4476150" cy="334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050" y="2361900"/>
            <a:ext cx="3564800" cy="266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"/>
          <p:cNvSpPr txBox="1">
            <a:spLocks noGrp="1"/>
          </p:cNvSpPr>
          <p:nvPr>
            <p:ph type="title"/>
          </p:nvPr>
        </p:nvSpPr>
        <p:spPr>
          <a:xfrm>
            <a:off x="0" y="598575"/>
            <a:ext cx="90393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/>
              <a:t>D</a:t>
            </a:r>
            <a:r>
              <a:rPr lang="lt" dirty="0" smtClean="0"/>
              <a:t>ainelės</a:t>
            </a:r>
            <a:r>
              <a:rPr lang="lt" dirty="0"/>
              <a:t>, ritminiai žaidimai naudojami linksmoms ryto mankštoms,žaidimams.</a:t>
            </a:r>
            <a:endParaRPr dirty="0"/>
          </a:p>
        </p:txBody>
      </p:sp>
      <p:sp>
        <p:nvSpPr>
          <p:cNvPr id="310" name="Google Shape;310;p18"/>
          <p:cNvSpPr txBox="1">
            <a:spLocks noGrp="1"/>
          </p:cNvSpPr>
          <p:nvPr>
            <p:ph type="body" idx="1"/>
          </p:nvPr>
        </p:nvSpPr>
        <p:spPr>
          <a:xfrm>
            <a:off x="1303800" y="2966425"/>
            <a:ext cx="1420800" cy="15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 l="16713" r="6722" b="8096"/>
          <a:stretch/>
        </p:blipFill>
        <p:spPr>
          <a:xfrm>
            <a:off x="6684625" y="1935175"/>
            <a:ext cx="2557548" cy="30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8"/>
          <p:cNvPicPr preferRelativeResize="0"/>
          <p:nvPr/>
        </p:nvPicPr>
        <p:blipFill rotWithShape="1">
          <a:blip r:embed="rId4">
            <a:alphaModFix/>
          </a:blip>
          <a:srcRect l="38908"/>
          <a:stretch/>
        </p:blipFill>
        <p:spPr>
          <a:xfrm>
            <a:off x="4572000" y="1962613"/>
            <a:ext cx="2147323" cy="30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275" y="1879325"/>
            <a:ext cx="4186388" cy="31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794" y="2942050"/>
            <a:ext cx="1476375" cy="1962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65" y="122663"/>
            <a:ext cx="8842917" cy="972020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Fotografavimo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veikla</a:t>
            </a:r>
            <a:r>
              <a:rPr lang="en-GB" dirty="0">
                <a:solidFill>
                  <a:srgbClr val="0070C0"/>
                </a:solidFill>
              </a:rPr>
              <a:t>.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UŽDUOTIS:</a:t>
            </a:r>
            <a:r>
              <a:rPr lang="en-GB" dirty="0"/>
              <a:t>,,SURASK IR NUFOTOGRAFUOK ŽIEMOS </a:t>
            </a:r>
            <a:r>
              <a:rPr lang="lt-LT" dirty="0" smtClean="0"/>
              <a:t>ARBA </a:t>
            </a:r>
            <a:r>
              <a:rPr lang="en-GB" dirty="0" smtClean="0"/>
              <a:t> </a:t>
            </a:r>
            <a:r>
              <a:rPr lang="en-GB" dirty="0"/>
              <a:t>KALĖDINIŲ </a:t>
            </a:r>
            <a:r>
              <a:rPr lang="lt-LT" dirty="0" smtClean="0"/>
              <a:t>VAIZDŲ</a:t>
            </a:r>
            <a:r>
              <a:rPr lang="en-GB" dirty="0" smtClean="0"/>
              <a:t>”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6" y="1094683"/>
            <a:ext cx="1628078" cy="216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044" y="2999689"/>
            <a:ext cx="1476375" cy="196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048" y="1195492"/>
            <a:ext cx="1476375" cy="1962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953" y="1218816"/>
            <a:ext cx="1476375" cy="1962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112" y="2999689"/>
            <a:ext cx="1476375" cy="19621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966" y="1990050"/>
            <a:ext cx="8189334" cy="25416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7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 txBox="1">
            <a:spLocks noGrp="1"/>
          </p:cNvSpPr>
          <p:nvPr>
            <p:ph type="title"/>
          </p:nvPr>
        </p:nvSpPr>
        <p:spPr>
          <a:xfrm>
            <a:off x="280100" y="76400"/>
            <a:ext cx="8682900" cy="9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Fotografavimo </a:t>
            </a:r>
            <a:r>
              <a:rPr lang="l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veikla: </a:t>
            </a:r>
            <a:r>
              <a:rPr lang="lt" dirty="0" smtClean="0">
                <a:solidFill>
                  <a:srgbClr val="FF0000"/>
                </a:solidFill>
              </a:rPr>
              <a:t/>
            </a:r>
            <a:br>
              <a:rPr lang="lt" dirty="0" smtClean="0">
                <a:solidFill>
                  <a:srgbClr val="FF0000"/>
                </a:solidFill>
              </a:rPr>
            </a:br>
            <a:r>
              <a:rPr lang="lt" dirty="0" smtClean="0">
                <a:solidFill>
                  <a:srgbClr val="FF0000"/>
                </a:solidFill>
              </a:rPr>
              <a:t>Pastabumo žaidimas,, Rask, kur tai yra“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body" idx="1"/>
          </p:nvPr>
        </p:nvSpPr>
        <p:spPr>
          <a:xfrm>
            <a:off x="5105300" y="3743050"/>
            <a:ext cx="32289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0" name="Google Shape;320;p19"/>
          <p:cNvPicPr preferRelativeResize="0"/>
          <p:nvPr/>
        </p:nvPicPr>
        <p:blipFill rotWithShape="1">
          <a:blip r:embed="rId3">
            <a:alphaModFix/>
          </a:blip>
          <a:srcRect b="21531"/>
          <a:stretch/>
        </p:blipFill>
        <p:spPr>
          <a:xfrm>
            <a:off x="76399" y="3187288"/>
            <a:ext cx="3228902" cy="190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/>
          <p:cNvPicPr preferRelativeResize="0"/>
          <p:nvPr/>
        </p:nvPicPr>
        <p:blipFill rotWithShape="1">
          <a:blip r:embed="rId4">
            <a:alphaModFix/>
          </a:blip>
          <a:srcRect l="30310" t="4961" r="22165"/>
          <a:stretch/>
        </p:blipFill>
        <p:spPr>
          <a:xfrm>
            <a:off x="7012254" y="911475"/>
            <a:ext cx="1950751" cy="29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 rotWithShape="1">
          <a:blip r:embed="rId5">
            <a:alphaModFix/>
          </a:blip>
          <a:srcRect l="-7420" t="17326" r="22422" b="31501"/>
          <a:stretch/>
        </p:blipFill>
        <p:spPr>
          <a:xfrm>
            <a:off x="3513875" y="3158625"/>
            <a:ext cx="4035850" cy="195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100" y="1194150"/>
            <a:ext cx="2610068" cy="195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9193" y="1094525"/>
            <a:ext cx="2464036" cy="184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8058"/>
            <a:ext cx="9144000" cy="1338835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solidFill>
                  <a:srgbClr val="00B050"/>
                </a:solidFill>
              </a:rPr>
              <a:t>Piešimas planšetės ekrane naudojant programėlę </a:t>
            </a:r>
            <a:r>
              <a:rPr lang="lt-LT" dirty="0" smtClean="0">
                <a:solidFill>
                  <a:schemeClr val="accent5">
                    <a:lumMod val="75000"/>
                  </a:schemeClr>
                </a:solidFill>
              </a:rPr>
              <a:t>Paint</a:t>
            </a:r>
            <a:r>
              <a:rPr lang="lt-LT" dirty="0" smtClean="0">
                <a:solidFill>
                  <a:srgbClr val="00B050"/>
                </a:solidFill>
              </a:rPr>
              <a:t> </a:t>
            </a:r>
            <a:r>
              <a:rPr lang="lt-LT" dirty="0" smtClean="0">
                <a:solidFill>
                  <a:srgbClr val="002060"/>
                </a:solidFill>
              </a:rPr>
              <a:t>Free.</a:t>
            </a:r>
            <a:r>
              <a:rPr lang="lt-LT" dirty="0" smtClean="0">
                <a:solidFill>
                  <a:srgbClr val="00B050"/>
                </a:solidFill>
              </a:rPr>
              <a:t/>
            </a:r>
            <a:br>
              <a:rPr lang="lt-LT" dirty="0" smtClean="0">
                <a:solidFill>
                  <a:srgbClr val="00B050"/>
                </a:solidFill>
              </a:rPr>
            </a:br>
            <a:r>
              <a:rPr lang="lt-LT" sz="2700" dirty="0" smtClean="0">
                <a:solidFill>
                  <a:srgbClr val="FF0000"/>
                </a:solidFill>
              </a:rPr>
              <a:t>Užduotis: </a:t>
            </a:r>
            <a:r>
              <a:rPr lang="lt-LT" sz="2700" dirty="0" smtClean="0">
                <a:solidFill>
                  <a:schemeClr val="bg2">
                    <a:lumMod val="75000"/>
                  </a:schemeClr>
                </a:solidFill>
              </a:rPr>
              <a:t>Atsidarius piešimo programėlę pasirinkti nuotrauką ir nupiešti Kalėdinių arba žiemos  simbolių.</a:t>
            </a:r>
            <a:endParaRPr lang="en-GB" sz="27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494" y="2672045"/>
            <a:ext cx="1739590" cy="231197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1" y="1713143"/>
            <a:ext cx="1577342" cy="2096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278" y="2634947"/>
            <a:ext cx="1767503" cy="2349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58" y="1597876"/>
            <a:ext cx="1756397" cy="2334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223" y="1551568"/>
            <a:ext cx="1686155" cy="22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709</Words>
  <Application>Microsoft Office PowerPoint</Application>
  <PresentationFormat>Demonstracija ekrane (16:9)</PresentationFormat>
  <Paragraphs>90</Paragraphs>
  <Slides>23</Slides>
  <Notes>12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23</vt:i4>
      </vt:variant>
    </vt:vector>
  </HeadingPairs>
  <TitlesOfParts>
    <vt:vector size="28" baseType="lpstr">
      <vt:lpstr>Times New Roman</vt:lpstr>
      <vt:lpstr>Arial</vt:lpstr>
      <vt:lpstr>Nunito</vt:lpstr>
      <vt:lpstr>Maven Pro</vt:lpstr>
      <vt:lpstr>Momentum</vt:lpstr>
      <vt:lpstr>SNAIGĖS ŠOKA UŽ LANGŲ ŠVENČIŲ LAUKTI TAIP SMAGU! Skaitmeninio fotografavimo ir piešimo planšete veiklos. Papildytos realybės veiklos. Programavimo veikla: skaitmeninių istorijų kūrimas. </vt:lpstr>
      <vt:lpstr>Ugdomoji veikla ,,Boružėlių” grupėje. Vaikų amžius 5 metai. Veikloje dalyvavo 8 vaikai.</vt:lpstr>
      <vt:lpstr>„PowerPoint“ pateiktis</vt:lpstr>
      <vt:lpstr>Įtraukiantis kontekstas: ADVENTO KALENDORIUS. Kiekvienas rytas  pradedamas, nuskaitant užkoduotą dainą. </vt:lpstr>
      <vt:lpstr>Nuskaičius QR kodą, ieškoma informacijos nuorodoje</vt:lpstr>
      <vt:lpstr>Dainelės, ritminiai žaidimai naudojami linksmoms ryto mankštoms,žaidimams.</vt:lpstr>
      <vt:lpstr>Fotografavimo veikla. UŽDUOTIS:,,SURASK IR NUFOTOGRAFUOK ŽIEMOS ARBA  KALĖDINIŲ VAIZDŲ”</vt:lpstr>
      <vt:lpstr>Fotografavimo veikla:  Pastabumo žaidimas,, Rask, kur tai yra“</vt:lpstr>
      <vt:lpstr>Piešimas planšetės ekrane naudojant programėlę Paint Free. Užduotis: Atsidarius piešimo programėlę pasirinkti nuotrauką ir nupiešti Kalėdinių arba žiemos  simbolių.</vt:lpstr>
      <vt:lpstr>Kūrybinė piešimo planšetėje veikla: veiklų aptarimas </vt:lpstr>
      <vt:lpstr>„PowerPoint“ pateiktis</vt:lpstr>
      <vt:lpstr> IŠŠŪKIS:  Užrogramuoti  bitutę taip, kad ji ,,surinktų“ visas dovanėles ir nukeliautų prie eglutės.   (įtraukiamas  skaičiavimas, bei prieveiksmių ,,kairėn, dešinėn” naudojimas).</vt:lpstr>
      <vt:lpstr>Veikla ,,Realybių susitikimas“. Spalvinimas,    </vt:lpstr>
      <vt:lpstr> VEIKLA REALYBIŲ SUSITIKIMAS: Atviras klausimas – diskusija:Ar galėtų nuspalvinti piešinėliai ,,atgyti“?   Nedaugelis vaikų atsakė ,,Ne.“ Lukas: ,,Aš jau žinau, kad gali. Reikia planšetės...ir ten prilieti...prie to piešimo...o tada  kaip įdomu žiūrėti...kaip gyvai viskas atrodo...“   </vt:lpstr>
      <vt:lpstr>Danielė: ,,Ančiukas čiuožykloje“</vt:lpstr>
      <vt:lpstr>Ugnius ir Aironas: ,,Šventiniai fejerverkai“,                 Džiugas: ,,Kalėdų namelis“</vt:lpstr>
      <vt:lpstr>Benas: ,,Kalėdų eglutė“,                        Barbora: ,,Kalėdinė dovanėlė“</vt:lpstr>
      <vt:lpstr>Individuali programavimo veikla planšete (Scratch Jr programėle). IŠŠŪKIS: Surasti ir parinkti katinui žiemos aplinką;                 Paieškoti žiemos elementų ir sukurti veiksmą. </vt:lpstr>
      <vt:lpstr>Kuriama personažų judesių kombinacija,,Katinas gaudo snaiges“</vt:lpstr>
      <vt:lpstr>Spontaniška vaikų kūryba</vt:lpstr>
      <vt:lpstr>„PowerPoint“ pateiktis</vt:lpstr>
      <vt:lpstr>Refleksija</vt:lpstr>
      <vt:lpstr>                        AČIŪ UŽ DĖMESĮ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SNAIGĖS ŠOKA UŽ LANGŲ ŠVENČIŲ LAUKTI TAIP SMAGU! Skaitmeninio fotografavimo ir piešimo planšete veiklos. Papilytos realybės veiklos. Programavimo veikla: skaitmeninių istorijų kūrimas.</dc:title>
  <dc:creator>PC</dc:creator>
  <cp:lastModifiedBy>PC</cp:lastModifiedBy>
  <cp:revision>25</cp:revision>
  <dcterms:modified xsi:type="dcterms:W3CDTF">2022-01-12T06:16:54Z</dcterms:modified>
</cp:coreProperties>
</file>