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4" r:id="rId9"/>
    <p:sldId id="259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6CDADD8-9F54-446F-8BAA-5B2A485E4A96}" type="datetimeFigureOut">
              <a:rPr lang="lt-LT" smtClean="0"/>
              <a:t>2022-02-09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8C917B-F1E8-4834-BDA2-195CB5EF1849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>
                <a:cs typeface="Calibri" pitchFamily="34" charset="0"/>
              </a:rPr>
              <a:t>APSKRITIMŲ</a:t>
            </a:r>
            <a:r>
              <a:rPr lang="lt-LT" dirty="0" smtClean="0"/>
              <a:t> MAGIJA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2339752" y="4365104"/>
            <a:ext cx="6400800" cy="1473200"/>
          </a:xfrm>
        </p:spPr>
        <p:txBody>
          <a:bodyPr/>
          <a:lstStyle/>
          <a:p>
            <a:pPr algn="r"/>
            <a:r>
              <a:rPr lang="lt-LT" dirty="0" smtClean="0">
                <a:latin typeface="Calibri" pitchFamily="34" charset="0"/>
                <a:cs typeface="Calibri" pitchFamily="34" charset="0"/>
              </a:rPr>
              <a:t>Stanislava </a:t>
            </a:r>
            <a:r>
              <a:rPr lang="lt-LT" dirty="0" err="1" smtClean="0">
                <a:latin typeface="Calibri" pitchFamily="34" charset="0"/>
                <a:cs typeface="Calibri" pitchFamily="34" charset="0"/>
              </a:rPr>
              <a:t>Blažytė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, Rasa </a:t>
            </a:r>
            <a:r>
              <a:rPr lang="lt-LT" dirty="0" err="1" smtClean="0">
                <a:latin typeface="Calibri" pitchFamily="34" charset="0"/>
                <a:cs typeface="Calibri" pitchFamily="34" charset="0"/>
              </a:rPr>
              <a:t>Damulytė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 (12 </a:t>
            </a:r>
            <a:r>
              <a:rPr lang="lt-LT" dirty="0" err="1" smtClean="0">
                <a:latin typeface="Calibri" pitchFamily="34" charset="0"/>
                <a:cs typeface="Calibri" pitchFamily="34" charset="0"/>
              </a:rPr>
              <a:t>gr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algn="r"/>
            <a:r>
              <a:rPr lang="lt-LT" dirty="0" smtClean="0">
                <a:latin typeface="Calibri" pitchFamily="34" charset="0"/>
                <a:cs typeface="Calibri" pitchFamily="34" charset="0"/>
              </a:rPr>
              <a:t>2022 </a:t>
            </a:r>
            <a:r>
              <a:rPr lang="lt-LT" dirty="0" err="1" smtClean="0">
                <a:latin typeface="Calibri" pitchFamily="34" charset="0"/>
                <a:cs typeface="Calibri" pitchFamily="34" charset="0"/>
              </a:rPr>
              <a:t>m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. vasaris</a:t>
            </a:r>
            <a:endParaRPr lang="lt-LT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24744"/>
            <a:ext cx="756084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cs typeface="Calibri" pitchFamily="34" charset="0"/>
              </a:rPr>
              <a:t>Tikslas: skirti plokštumos figūras, išskiriant tarp jų apskritimą.</a:t>
            </a:r>
          </a:p>
          <a:p>
            <a:endParaRPr lang="lt-LT" sz="2400" dirty="0" smtClean="0">
              <a:cs typeface="Calibri" pitchFamily="34" charset="0"/>
            </a:endParaRPr>
          </a:p>
          <a:p>
            <a:r>
              <a:rPr lang="lt-LT" sz="2400" dirty="0" smtClean="0">
                <a:cs typeface="Calibri" pitchFamily="34" charset="0"/>
              </a:rPr>
              <a:t>Uždaviniai: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lt-LT" sz="2400" dirty="0" smtClean="0">
                <a:cs typeface="Calibri" pitchFamily="34" charset="0"/>
              </a:rPr>
              <a:t>lygins tos pačios formos, bet skirtingo dydžio daiktus, vartos  jų skirtumą pabrėžiančius žodžius;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lt-LT" sz="2400" dirty="0" smtClean="0">
                <a:cs typeface="Calibri" pitchFamily="34" charset="0"/>
              </a:rPr>
              <a:t>supras, ką reiškia sudėlioti nuo mažiausio iki didžiausio (ir </a:t>
            </a:r>
            <a:r>
              <a:rPr lang="lt-LT" sz="2400" dirty="0" err="1" smtClean="0">
                <a:cs typeface="Calibri" pitchFamily="34" charset="0"/>
              </a:rPr>
              <a:t>atv</a:t>
            </a:r>
            <a:r>
              <a:rPr lang="lt-LT" sz="2400" dirty="0" smtClean="0">
                <a:cs typeface="Calibri" pitchFamily="34" charset="0"/>
              </a:rPr>
              <a:t>.);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lt-LT" sz="2400" dirty="0" smtClean="0">
                <a:cs typeface="Calibri" pitchFamily="34" charset="0"/>
              </a:rPr>
              <a:t>grupuos, komponuos daiktus pagal jų formą, spalvą, dydį; atras sekas (pasikartojimus);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lt-LT" sz="2400" dirty="0" smtClean="0">
                <a:cs typeface="Calibri" pitchFamily="34" charset="0"/>
              </a:rPr>
              <a:t>eksperimentuos medžiagomis, priemonėmis;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Courier New" pitchFamily="49" charset="0"/>
              <a:buChar char="o"/>
            </a:pPr>
            <a:r>
              <a:rPr lang="lt-LT" sz="2400" dirty="0" smtClean="0">
                <a:cs typeface="Calibri" pitchFamily="34" charset="0"/>
              </a:rPr>
              <a:t>tarsis su kitais veikdami kartu.</a:t>
            </a:r>
          </a:p>
          <a:p>
            <a:endParaRPr lang="lt-LT" sz="2400" dirty="0">
              <a:cs typeface="Calibri" pitchFamily="34" charset="0"/>
            </a:endParaRPr>
          </a:p>
          <a:p>
            <a:r>
              <a:rPr lang="lt-LT" sz="2400" dirty="0" smtClean="0">
                <a:cs typeface="Calibri" pitchFamily="34" charset="0"/>
              </a:rPr>
              <a:t>Vieta: vidaus ir lauko erdvės.</a:t>
            </a:r>
          </a:p>
          <a:p>
            <a:endParaRPr lang="lt-LT" sz="2400" dirty="0">
              <a:cs typeface="Calibri" pitchFamily="34" charset="0"/>
            </a:endParaRPr>
          </a:p>
          <a:p>
            <a:endParaRPr lang="lt-LT" sz="2400" dirty="0" smtClean="0">
              <a:cs typeface="Calibri" pitchFamily="34" charset="0"/>
            </a:endParaRPr>
          </a:p>
          <a:p>
            <a:endParaRPr lang="lt-LT" sz="2400" dirty="0" smtClean="0">
              <a:cs typeface="Calibri" pitchFamily="34" charset="0"/>
            </a:endParaRPr>
          </a:p>
          <a:p>
            <a:endParaRPr lang="lt-LT" sz="2400" dirty="0">
              <a:cs typeface="Calibri" pitchFamily="34" charset="0"/>
            </a:endParaRPr>
          </a:p>
          <a:p>
            <a:endParaRPr lang="lt-LT" sz="2400" dirty="0" smtClean="0">
              <a:cs typeface="Calibri" pitchFamily="34" charset="0"/>
            </a:endParaRPr>
          </a:p>
          <a:p>
            <a:endParaRPr lang="lt-LT" sz="2400" dirty="0">
              <a:cs typeface="Calibri" pitchFamily="34" charset="0"/>
            </a:endParaRPr>
          </a:p>
          <a:p>
            <a:endParaRPr lang="lt-LT" sz="2400" dirty="0" smtClean="0">
              <a:cs typeface="Calibri" pitchFamily="34" charset="0"/>
            </a:endParaRPr>
          </a:p>
          <a:p>
            <a:endParaRPr lang="lt-LT" sz="2400" dirty="0">
              <a:cs typeface="Calibri" pitchFamily="34" charset="0"/>
            </a:endParaRPr>
          </a:p>
          <a:p>
            <a:r>
              <a:rPr lang="lt-LT" sz="2400" dirty="0" smtClean="0">
                <a:cs typeface="Calibri" pitchFamily="34" charset="0"/>
              </a:rPr>
              <a:t>Priemonės: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566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40" y="1844824"/>
            <a:ext cx="3402378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1168" y="1641623"/>
            <a:ext cx="5085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SzPct val="102000"/>
              <a:buFont typeface="Wingdings"/>
              <a:buChar char="J"/>
            </a:pPr>
            <a:r>
              <a:rPr lang="lt-LT" sz="2000" dirty="0" smtClean="0">
                <a:sym typeface="Wingdings"/>
              </a:rPr>
              <a:t>Veikla prasideda paraginimu, pamatyti tai, </a:t>
            </a:r>
          </a:p>
          <a:p>
            <a:pPr algn="just"/>
            <a:r>
              <a:rPr lang="lt-LT" sz="2000" dirty="0" smtClean="0">
                <a:sym typeface="Wingdings"/>
              </a:rPr>
              <a:t>kas yra padėkle (dauguma sako, kad jis tuščias; tik keletas pamato ant krašto nubrėžtą liniją); svarsto, ką ji reiškia.</a:t>
            </a:r>
            <a:endParaRPr lang="lt-LT" sz="2000" b="1" dirty="0">
              <a:solidFill>
                <a:srgbClr val="FF0000"/>
              </a:solidFill>
            </a:endParaRPr>
          </a:p>
          <a:p>
            <a:pPr marL="342900" indent="-342900">
              <a:buClr>
                <a:schemeClr val="accent1"/>
              </a:buClr>
              <a:buFont typeface="Wingdings"/>
              <a:buChar char="J"/>
            </a:pPr>
            <a:r>
              <a:rPr lang="lt-LT" sz="2000" dirty="0" smtClean="0">
                <a:sym typeface="Wingdings"/>
              </a:rPr>
              <a:t>Vaikams pasakoma, kad iki šios linijos </a:t>
            </a:r>
          </a:p>
          <a:p>
            <a:r>
              <a:rPr lang="lt-LT" sz="2000" dirty="0" smtClean="0">
                <a:sym typeface="Wingdings"/>
              </a:rPr>
              <a:t>reikės pripilti vandens. Spėjama </a:t>
            </a:r>
            <a:r>
              <a:rPr lang="lt-LT" sz="2000" dirty="0" smtClean="0">
                <a:latin typeface="Times New Roman"/>
                <a:cs typeface="Times New Roman"/>
                <a:sym typeface="Wingdings"/>
              </a:rPr>
              <a:t>„</a:t>
            </a:r>
            <a:r>
              <a:rPr lang="lt-LT" sz="2000" dirty="0" smtClean="0">
                <a:sym typeface="Wingdings"/>
              </a:rPr>
              <a:t>kiek puodelių reikės atnešti kiekvienam</a:t>
            </a:r>
            <a:r>
              <a:rPr lang="lt-LT" sz="2000" dirty="0" smtClean="0">
                <a:latin typeface="Times New Roman"/>
                <a:cs typeface="Times New Roman"/>
                <a:sym typeface="Wingdings"/>
              </a:rPr>
              <a:t>”</a:t>
            </a:r>
            <a:r>
              <a:rPr lang="lt-LT" sz="2000" dirty="0" smtClean="0">
                <a:sym typeface="Wingdings"/>
              </a:rPr>
              <a:t>, ,,kas įpils paskutinį puodelį</a:t>
            </a:r>
            <a:r>
              <a:rPr lang="lt-LT" sz="2000" dirty="0" smtClean="0">
                <a:latin typeface="Times New Roman"/>
                <a:cs typeface="Times New Roman"/>
                <a:sym typeface="Wingdings"/>
              </a:rPr>
              <a:t>”</a:t>
            </a:r>
            <a:r>
              <a:rPr lang="lt-LT" sz="2000" dirty="0" smtClean="0">
                <a:sym typeface="Wingdings"/>
              </a:rPr>
              <a:t>; klausiama ,,ką matote vandens paviršiuje“, </a:t>
            </a:r>
            <a:r>
              <a:rPr lang="lt-LT" sz="2000" dirty="0" smtClean="0">
                <a:latin typeface="Times New Roman"/>
                <a:cs typeface="Times New Roman"/>
                <a:sym typeface="Wingdings"/>
              </a:rPr>
              <a:t>„</a:t>
            </a:r>
            <a:r>
              <a:rPr lang="lt-LT" sz="2000" dirty="0" smtClean="0">
                <a:sym typeface="Wingdings"/>
              </a:rPr>
              <a:t>kaip būtų galima padaryti bangeles</a:t>
            </a:r>
            <a:r>
              <a:rPr lang="lt-LT" sz="2000" dirty="0" smtClean="0">
                <a:latin typeface="Times New Roman"/>
                <a:cs typeface="Times New Roman"/>
                <a:sym typeface="Wingdings"/>
              </a:rPr>
              <a:t>”.</a:t>
            </a:r>
          </a:p>
          <a:p>
            <a:r>
              <a:rPr lang="lt-LT" sz="2000" dirty="0" smtClean="0">
                <a:solidFill>
                  <a:schemeClr val="accent1"/>
                </a:solidFill>
                <a:cs typeface="Times New Roman"/>
                <a:sym typeface="Wingdings"/>
              </a:rPr>
              <a:t></a:t>
            </a:r>
            <a:r>
              <a:rPr lang="lt-LT" sz="2000" dirty="0" smtClean="0">
                <a:cs typeface="Times New Roman"/>
                <a:sym typeface="Wingdings"/>
              </a:rPr>
              <a:t> Iššūkis: kaip sukelti apskritus vandens ratilus.</a:t>
            </a:r>
          </a:p>
          <a:p>
            <a:r>
              <a:rPr lang="lt-LT" sz="2000" dirty="0" smtClean="0">
                <a:solidFill>
                  <a:schemeClr val="accent1"/>
                </a:solidFill>
                <a:cs typeface="Times New Roman"/>
                <a:sym typeface="Wingdings"/>
              </a:rPr>
              <a:t> </a:t>
            </a:r>
            <a:r>
              <a:rPr lang="lt-LT" sz="2000" dirty="0" smtClean="0"/>
              <a:t>Vaikams paeiliui pabando </a:t>
            </a:r>
            <a:r>
              <a:rPr lang="lt-LT" sz="2000" dirty="0"/>
              <a:t>išgauti </a:t>
            </a:r>
            <a:r>
              <a:rPr lang="lt-LT" sz="2000" dirty="0" smtClean="0"/>
              <a:t>ratilus metant akmenukus, lašinant pipete lašus. Mokosi </a:t>
            </a:r>
            <a:r>
              <a:rPr lang="lt-LT" sz="2000" dirty="0"/>
              <a:t>pavadinti stebimas formas (</a:t>
            </a:r>
            <a:r>
              <a:rPr lang="lt-LT" sz="2000" dirty="0" smtClean="0"/>
              <a:t>apskritimus), </a:t>
            </a:r>
            <a:r>
              <a:rPr lang="lt-LT" sz="2000" dirty="0"/>
              <a:t>palyginti </a:t>
            </a:r>
            <a:r>
              <a:rPr lang="lt-LT" sz="2000" dirty="0" smtClean="0"/>
              <a:t>jų </a:t>
            </a:r>
            <a:r>
              <a:rPr lang="lt-LT" sz="2000" dirty="0"/>
              <a:t>dydį. </a:t>
            </a:r>
          </a:p>
          <a:p>
            <a:r>
              <a:rPr lang="lt-LT" sz="2000" dirty="0"/>
              <a:t>	</a:t>
            </a:r>
          </a:p>
          <a:p>
            <a:endParaRPr lang="lt-LT" sz="20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35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611560" y="1628800"/>
            <a:ext cx="4536504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>
                <a:sym typeface="Wingdings"/>
              </a:rPr>
              <a:t>Vaikai bando</a:t>
            </a:r>
            <a:r>
              <a:rPr lang="lt-LT" sz="2000" dirty="0" smtClean="0"/>
              <a:t> </a:t>
            </a:r>
            <a:r>
              <a:rPr lang="lt-LT" sz="2000" dirty="0"/>
              <a:t>pavaizduoti matytą vaizdą: nupiešti mažą apskritimą, o apie jį vis didėjančius apskritimus. </a:t>
            </a:r>
            <a:r>
              <a:rPr lang="lt-LT" sz="2000" dirty="0" smtClean="0"/>
              <a:t>Tada </a:t>
            </a:r>
            <a:r>
              <a:rPr lang="lt-LT" sz="2000" dirty="0"/>
              <a:t>pabando nupiešti didelį apskritimą ir į jo vidų įbrėžti mažėjančius apskritimus. </a:t>
            </a:r>
          </a:p>
          <a:p>
            <a:pPr marL="0" indent="0">
              <a:buNone/>
            </a:pPr>
            <a:r>
              <a:rPr lang="lt-LT" dirty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Bando prietaisu išpjauti apskritimus iš popierius ir išdėlioti seką </a:t>
            </a:r>
            <a:r>
              <a:rPr lang="lt-LT" sz="2000" dirty="0" err="1" smtClean="0">
                <a:solidFill>
                  <a:schemeClr val="tx1"/>
                </a:solidFill>
                <a:sym typeface="Wingdings"/>
              </a:rPr>
              <a:t>pgl</a:t>
            </a: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. </a:t>
            </a:r>
            <a:r>
              <a:rPr lang="lt-LT" sz="2000" dirty="0">
                <a:solidFill>
                  <a:schemeClr val="tx1"/>
                </a:solidFill>
                <a:sym typeface="Wingdings"/>
              </a:rPr>
              <a:t>d</a:t>
            </a: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ydį.</a:t>
            </a:r>
            <a:r>
              <a:rPr lang="lt-LT" dirty="0"/>
              <a:t>	</a:t>
            </a:r>
          </a:p>
          <a:p>
            <a:pPr marL="0" indent="0">
              <a:buNone/>
            </a:pP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78"/>
          <a:stretch/>
        </p:blipFill>
        <p:spPr>
          <a:xfrm>
            <a:off x="5813944" y="1315674"/>
            <a:ext cx="2820166" cy="2444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6" b="14866"/>
          <a:stretch/>
        </p:blipFill>
        <p:spPr>
          <a:xfrm>
            <a:off x="1088441" y="4437112"/>
            <a:ext cx="3096344" cy="222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t="4646" r="15152" b="15757"/>
          <a:stretch/>
        </p:blipFill>
        <p:spPr>
          <a:xfrm>
            <a:off x="4398154" y="3717032"/>
            <a:ext cx="4039862" cy="3049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27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3822192" cy="3447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lt-LT" sz="2000" b="1" i="1" dirty="0" smtClean="0"/>
              <a:t>Nesikertantys </a:t>
            </a:r>
            <a:r>
              <a:rPr lang="lt-LT" sz="2000" b="1" i="1" dirty="0"/>
              <a:t>apskritimai. </a:t>
            </a:r>
            <a:endParaRPr lang="lt-LT" sz="2000" b="1" i="1" dirty="0" smtClean="0"/>
          </a:p>
          <a:p>
            <a:pPr marL="0" indent="0">
              <a:buNone/>
            </a:pPr>
            <a:r>
              <a:rPr lang="lt-LT" sz="2000" dirty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/>
              <a:t>Į padėklą su vandeniu įpilama  įlašinama </a:t>
            </a:r>
            <a:r>
              <a:rPr lang="lt-LT" sz="2000" dirty="0"/>
              <a:t>šampūno. Vaikai stebi, kaip vandens paviršiuje pasklinda </a:t>
            </a:r>
            <a:r>
              <a:rPr lang="lt-LT" sz="2000" dirty="0" smtClean="0"/>
              <a:t>muiluoto </a:t>
            </a:r>
            <a:r>
              <a:rPr lang="lt-LT" sz="2000" dirty="0"/>
              <a:t>vandens apskritimai. </a:t>
            </a:r>
            <a:r>
              <a:rPr lang="lt-LT" sz="2000" dirty="0" smtClean="0"/>
              <a:t>Kaip skyla</a:t>
            </a:r>
            <a:r>
              <a:rPr lang="lt-LT" sz="2000" dirty="0"/>
              <a:t>, virsta mažesniais, kai vanduo sujudinamas, pamaišomas. </a:t>
            </a:r>
            <a:endParaRPr lang="lt-LT" sz="2000" dirty="0" smtClean="0"/>
          </a:p>
          <a:p>
            <a:pPr marL="0" indent="0">
              <a:buNone/>
            </a:pPr>
            <a:r>
              <a:rPr lang="lt-LT" sz="2000" dirty="0" smtClean="0">
                <a:solidFill>
                  <a:schemeClr val="accent1"/>
                </a:solidFill>
                <a:sym typeface="Wingdings"/>
              </a:rPr>
              <a:t></a:t>
            </a: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 Į </a:t>
            </a:r>
            <a:r>
              <a:rPr lang="lt-LT" sz="2000" dirty="0" smtClean="0"/>
              <a:t>skritulio formos </a:t>
            </a:r>
            <a:r>
              <a:rPr lang="lt-LT" sz="2000" dirty="0"/>
              <a:t>vidų </a:t>
            </a:r>
            <a:r>
              <a:rPr lang="lt-LT" sz="2000" dirty="0" smtClean="0"/>
              <a:t>vaikai įbrėžia </a:t>
            </a:r>
            <a:r>
              <a:rPr lang="lt-LT" sz="2000" dirty="0"/>
              <a:t>įvairių </a:t>
            </a:r>
            <a:r>
              <a:rPr lang="lt-LT" sz="2000" dirty="0" smtClean="0"/>
              <a:t>dydžių </a:t>
            </a:r>
            <a:r>
              <a:rPr lang="lt-LT" sz="2000" dirty="0"/>
              <a:t>nesikertančių </a:t>
            </a:r>
            <a:r>
              <a:rPr lang="lt-LT" sz="2000" dirty="0" smtClean="0"/>
              <a:t>apskritimų. </a:t>
            </a:r>
          </a:p>
          <a:p>
            <a:pPr marL="0" indent="0">
              <a:buNone/>
            </a:pPr>
            <a:r>
              <a:rPr lang="lt-LT" dirty="0"/>
              <a:t>	</a:t>
            </a:r>
          </a:p>
          <a:p>
            <a:pPr marL="0" indent="0">
              <a:buNone/>
            </a:pP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415915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2221" r="6094" b="17778"/>
          <a:stretch/>
        </p:blipFill>
        <p:spPr>
          <a:xfrm>
            <a:off x="1979712" y="4581128"/>
            <a:ext cx="2088232" cy="208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5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755576" y="2060848"/>
            <a:ext cx="3822192" cy="3447288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Lauke ,,išrašo“ apskritimus ant sniego.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8800"/>
            <a:ext cx="3373022" cy="449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9" t="27071" r="6903" b="28485"/>
          <a:stretch/>
        </p:blipFill>
        <p:spPr>
          <a:xfrm>
            <a:off x="833411" y="3212976"/>
            <a:ext cx="4156363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52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r="5866" b="15592"/>
          <a:stretch/>
        </p:blipFill>
        <p:spPr>
          <a:xfrm>
            <a:off x="2079098" y="4069055"/>
            <a:ext cx="3744416" cy="269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323528" y="1556792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i="1" dirty="0" smtClean="0"/>
              <a:t>Susikertantys apskritimai</a:t>
            </a:r>
            <a:r>
              <a:rPr lang="lt-LT" dirty="0" smtClean="0"/>
              <a:t>. </a:t>
            </a:r>
            <a:endParaRPr lang="lt-LT" dirty="0"/>
          </a:p>
          <a:p>
            <a:pPr>
              <a:buFont typeface="Wingdings"/>
              <a:buChar char="J"/>
            </a:pPr>
            <a:r>
              <a:rPr lang="lt-LT" sz="2200" dirty="0" smtClean="0"/>
              <a:t>Vaikai kuria </a:t>
            </a:r>
            <a:r>
              <a:rPr lang="lt-LT" sz="2200" dirty="0"/>
              <a:t>raštą iš įvairaus </a:t>
            </a:r>
            <a:r>
              <a:rPr lang="lt-LT" sz="2000" dirty="0"/>
              <a:t>dydžio</a:t>
            </a:r>
            <a:r>
              <a:rPr lang="lt-LT" sz="2200" dirty="0"/>
              <a:t> ir spalvų susikertančių </a:t>
            </a:r>
            <a:r>
              <a:rPr lang="lt-LT" sz="2200" dirty="0" smtClean="0"/>
              <a:t>apskritimų </a:t>
            </a:r>
            <a:r>
              <a:rPr lang="lt-LT" sz="2200" dirty="0" smtClean="0">
                <a:sym typeface="Wingdings"/>
              </a:rPr>
              <a:t>(akcentuojamos </a:t>
            </a:r>
            <a:r>
              <a:rPr lang="lt-LT" sz="2200" dirty="0" smtClean="0"/>
              <a:t>sąvokos </a:t>
            </a:r>
            <a:r>
              <a:rPr lang="lt-LT" sz="2200" dirty="0" smtClean="0">
                <a:latin typeface="Times New Roman"/>
                <a:cs typeface="Times New Roman"/>
              </a:rPr>
              <a:t>„</a:t>
            </a:r>
            <a:r>
              <a:rPr lang="lt-LT" sz="2200" dirty="0" smtClean="0"/>
              <a:t>susikertantys apskritimai</a:t>
            </a:r>
            <a:r>
              <a:rPr lang="lt-LT" sz="2200" dirty="0" smtClean="0">
                <a:latin typeface="Times New Roman"/>
                <a:cs typeface="Times New Roman"/>
              </a:rPr>
              <a:t>”</a:t>
            </a:r>
            <a:r>
              <a:rPr lang="lt-LT" sz="2200" dirty="0" smtClean="0"/>
              <a:t>, </a:t>
            </a:r>
            <a:r>
              <a:rPr lang="lt-LT" sz="2200" dirty="0" smtClean="0">
                <a:latin typeface="Times New Roman"/>
                <a:cs typeface="Times New Roman"/>
              </a:rPr>
              <a:t>„</a:t>
            </a:r>
            <a:r>
              <a:rPr lang="lt-LT" sz="2200" dirty="0" smtClean="0"/>
              <a:t>nesusikertantys apskritimai</a:t>
            </a:r>
            <a:r>
              <a:rPr lang="lt-LT" sz="2200" dirty="0" smtClean="0">
                <a:latin typeface="Times New Roman"/>
                <a:cs typeface="Times New Roman"/>
              </a:rPr>
              <a:t>”)</a:t>
            </a:r>
            <a:r>
              <a:rPr lang="lt-LT" sz="2200" dirty="0" smtClean="0"/>
              <a:t>. </a:t>
            </a:r>
            <a:endParaRPr lang="lt-LT" sz="2200" dirty="0"/>
          </a:p>
          <a:p>
            <a:pPr marL="0" indent="0">
              <a:buNone/>
            </a:pPr>
            <a:r>
              <a:rPr lang="lt-LT" dirty="0"/>
              <a:t>	</a:t>
            </a:r>
          </a:p>
          <a:p>
            <a:pPr marL="0" indent="0">
              <a:buNone/>
            </a:pPr>
            <a:endParaRPr lang="lt-LT" dirty="0">
              <a:solidFill>
                <a:schemeClr val="accent1"/>
              </a:solidFill>
            </a:endParaRPr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199734"/>
            <a:ext cx="2691204" cy="4371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08779"/>
            <a:ext cx="285223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65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sz="quarter" idx="13"/>
          </p:nvPr>
        </p:nvSpPr>
        <p:spPr>
          <a:xfrm>
            <a:off x="539552" y="1462700"/>
            <a:ext cx="3822192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i="1" dirty="0" err="1" smtClean="0"/>
              <a:t>Mandala</a:t>
            </a:r>
            <a:r>
              <a:rPr lang="lt-LT" b="1" i="1" dirty="0"/>
              <a:t>. </a:t>
            </a:r>
            <a:endParaRPr lang="lt-LT" b="1" i="1" dirty="0" smtClean="0"/>
          </a:p>
          <a:p>
            <a:pPr>
              <a:buFont typeface="Wingdings"/>
              <a:buChar char="J"/>
            </a:pPr>
            <a:r>
              <a:rPr lang="lt-LT" sz="2000" dirty="0" smtClean="0">
                <a:solidFill>
                  <a:schemeClr val="tx1"/>
                </a:solidFill>
                <a:sym typeface="Wingdings"/>
              </a:rPr>
              <a:t>V</a:t>
            </a:r>
            <a:r>
              <a:rPr lang="lt-LT" sz="2000" dirty="0" smtClean="0"/>
              <a:t>aikai žiūri siužetą </a:t>
            </a:r>
            <a:r>
              <a:rPr lang="lt-LT" sz="2000" dirty="0"/>
              <a:t>apie </a:t>
            </a:r>
            <a:r>
              <a:rPr lang="lt-LT" sz="2000" dirty="0" err="1"/>
              <a:t>mandalų</a:t>
            </a:r>
            <a:r>
              <a:rPr lang="lt-LT" sz="2000" dirty="0"/>
              <a:t> kūrimą, o </a:t>
            </a:r>
            <a:r>
              <a:rPr lang="lt-LT" sz="2000" dirty="0" smtClean="0"/>
              <a:t>tada kuria (piešia) </a:t>
            </a:r>
            <a:r>
              <a:rPr lang="lt-LT" sz="2000" dirty="0" err="1"/>
              <a:t>mandalą</a:t>
            </a:r>
            <a:r>
              <a:rPr lang="lt-LT" sz="2000" dirty="0"/>
              <a:t>, kurioje būtų įvairaus dydžio apskritimo ir spiralės formos detalių</a:t>
            </a:r>
            <a:r>
              <a:rPr lang="lt-LT" sz="2000" dirty="0" smtClean="0"/>
              <a:t>.</a:t>
            </a:r>
            <a:r>
              <a:rPr lang="lt-LT" dirty="0"/>
              <a:t> </a:t>
            </a:r>
            <a:r>
              <a:rPr lang="lt-LT" sz="2000" dirty="0" smtClean="0"/>
              <a:t>Atranda elementų pasikartojimus.</a:t>
            </a:r>
          </a:p>
          <a:p>
            <a:pPr>
              <a:buFont typeface="Wingdings"/>
              <a:buChar char="J"/>
            </a:pPr>
            <a:endParaRPr lang="lt-LT" sz="2000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"/>
          <a:stretch/>
        </p:blipFill>
        <p:spPr>
          <a:xfrm>
            <a:off x="2771800" y="3429000"/>
            <a:ext cx="2584847" cy="328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" t="13940" r="7710" b="12243"/>
          <a:stretch/>
        </p:blipFill>
        <p:spPr>
          <a:xfrm>
            <a:off x="4499992" y="848287"/>
            <a:ext cx="4159874" cy="467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Veiklos eiga</a:t>
            </a:r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5" t="16565" r="9882" b="9091"/>
          <a:stretch/>
        </p:blipFill>
        <p:spPr>
          <a:xfrm>
            <a:off x="755576" y="4492048"/>
            <a:ext cx="1845892" cy="2064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Refleksija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2614820" y="1908985"/>
            <a:ext cx="33364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 smtClean="0">
                <a:solidFill>
                  <a:schemeClr val="accent1"/>
                </a:solidFill>
                <a:sym typeface="Wingdings"/>
              </a:rPr>
              <a:t></a:t>
            </a:r>
            <a:r>
              <a:rPr lang="lt-LT" sz="2000" dirty="0" smtClean="0">
                <a:sym typeface="Wingdings"/>
              </a:rPr>
              <a:t> Vaikai noriai susidomėję veikė su įvairiomis </a:t>
            </a:r>
            <a:r>
              <a:rPr lang="lt-LT" sz="2000" dirty="0" smtClean="0"/>
              <a:t>medžiagomis </a:t>
            </a:r>
            <a:r>
              <a:rPr lang="lt-LT" sz="2000" dirty="0"/>
              <a:t>ir </a:t>
            </a:r>
            <a:r>
              <a:rPr lang="lt-LT" sz="2000" dirty="0" smtClean="0"/>
              <a:t>priemonėmis.</a:t>
            </a:r>
          </a:p>
          <a:p>
            <a:r>
              <a:rPr lang="lt-LT" sz="2000" dirty="0" smtClean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/>
              <a:t>Prasiplėtė vaikų matematinis žodynas</a:t>
            </a:r>
            <a:r>
              <a:rPr lang="lt-LT" sz="2000" dirty="0" smtClean="0"/>
              <a:t>. </a:t>
            </a:r>
            <a:r>
              <a:rPr lang="lt-LT" sz="2000" dirty="0" smtClean="0">
                <a:sym typeface="Wingdings"/>
              </a:rPr>
              <a:t>Maža dalis vaikų vis dar painioja sąvokas (</a:t>
            </a:r>
            <a:r>
              <a:rPr lang="lt-LT" sz="2000" dirty="0" smtClean="0"/>
              <a:t>apskritimą </a:t>
            </a:r>
            <a:r>
              <a:rPr lang="lt-LT" sz="2000" dirty="0"/>
              <a:t>su </a:t>
            </a:r>
            <a:r>
              <a:rPr lang="lt-LT" sz="2000" dirty="0" smtClean="0"/>
              <a:t>skirtuliu). 	</a:t>
            </a:r>
          </a:p>
          <a:p>
            <a:r>
              <a:rPr lang="lt-LT" sz="2000" dirty="0" smtClean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>
                <a:sym typeface="Wingdings"/>
              </a:rPr>
              <a:t>Kai kuriems </a:t>
            </a:r>
            <a:r>
              <a:rPr lang="lt-LT" sz="2000" dirty="0" smtClean="0"/>
              <a:t>vaikams buvo </a:t>
            </a:r>
            <a:r>
              <a:rPr lang="lt-LT" sz="2000" dirty="0"/>
              <a:t>sunku iš rankos nupiešti apskritimą, didėjančių ar mažėjančių apskritimų </a:t>
            </a:r>
            <a:r>
              <a:rPr lang="lt-LT" sz="2000" dirty="0" smtClean="0"/>
              <a:t>seką.</a:t>
            </a:r>
          </a:p>
          <a:p>
            <a:r>
              <a:rPr lang="lt-LT" sz="2000" dirty="0" smtClean="0">
                <a:solidFill>
                  <a:schemeClr val="accent1"/>
                </a:solidFill>
                <a:sym typeface="Wingdings"/>
              </a:rPr>
              <a:t> </a:t>
            </a:r>
            <a:r>
              <a:rPr lang="lt-LT" sz="2000" dirty="0" smtClean="0">
                <a:sym typeface="Wingdings"/>
              </a:rPr>
              <a:t>Puikiai sekėsi bendradarbiauti porose.</a:t>
            </a:r>
            <a:endParaRPr lang="lt-LT" sz="2000" dirty="0"/>
          </a:p>
          <a:p>
            <a:r>
              <a:rPr lang="lt-LT" sz="2000" dirty="0"/>
              <a:t>	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11313" r="8518" b="10505"/>
          <a:stretch/>
        </p:blipFill>
        <p:spPr>
          <a:xfrm>
            <a:off x="5951271" y="2115703"/>
            <a:ext cx="300777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9" t="8687" r="10134" b="9898"/>
          <a:stretch/>
        </p:blipFill>
        <p:spPr>
          <a:xfrm>
            <a:off x="141255" y="2115703"/>
            <a:ext cx="2474812" cy="368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71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396</Words>
  <Application>Microsoft Office PowerPoint</Application>
  <PresentationFormat>Demonstracija ekrane (4:3)</PresentationFormat>
  <Paragraphs>53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6" baseType="lpstr">
      <vt:lpstr>Calibri</vt:lpstr>
      <vt:lpstr>Candara</vt:lpstr>
      <vt:lpstr>Courier New</vt:lpstr>
      <vt:lpstr>Symbol</vt:lpstr>
      <vt:lpstr>Times New Roman</vt:lpstr>
      <vt:lpstr>Wingdings</vt:lpstr>
      <vt:lpstr>Bangos forma</vt:lpstr>
      <vt:lpstr>APSKRITIMŲ MAGIJA</vt:lpstr>
      <vt:lpstr>„PowerPoint“ pateiktis</vt:lpstr>
      <vt:lpstr>Veiklos eiga</vt:lpstr>
      <vt:lpstr>Veiklos eiga</vt:lpstr>
      <vt:lpstr>Veiklos eiga</vt:lpstr>
      <vt:lpstr>Veiklos eiga</vt:lpstr>
      <vt:lpstr>Veiklos eiga</vt:lpstr>
      <vt:lpstr>Veiklos eiga</vt:lpstr>
      <vt:lpstr>Refleksija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PC</dc:creator>
  <cp:lastModifiedBy>PC</cp:lastModifiedBy>
  <cp:revision>21</cp:revision>
  <dcterms:created xsi:type="dcterms:W3CDTF">2022-02-08T07:10:47Z</dcterms:created>
  <dcterms:modified xsi:type="dcterms:W3CDTF">2022-02-09T05:51:02Z</dcterms:modified>
</cp:coreProperties>
</file>