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2" r:id="rId3"/>
    <p:sldId id="263" r:id="rId4"/>
    <p:sldId id="264" r:id="rId5"/>
    <p:sldId id="266" r:id="rId6"/>
    <p:sldId id="267" r:id="rId7"/>
    <p:sldId id="271" r:id="rId8"/>
    <p:sldId id="268" r:id="rId9"/>
    <p:sldId id="270" r:id="rId10"/>
    <p:sldId id="269" r:id="rId11"/>
    <p:sldId id="261" r:id="rId12"/>
    <p:sldId id="272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6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9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0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xmlns="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2/9/2022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1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88" r:id="rId8"/>
    <p:sldLayoutId id="2147483689" r:id="rId9"/>
    <p:sldLayoutId id="2147483690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B9544DE-D5D2-419F-97F9-C3CB8C3179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898C9B-7323-4559-9424-018A10D79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0E7F6-4BBB-4F33-9FDA-B50C55DA6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413" y="798513"/>
            <a:ext cx="6614161" cy="592137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Geometrinių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figūrų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įtvirtinimas</a:t>
            </a:r>
            <a:endParaRPr lang="lt-LT" sz="280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4CBDD6-8478-423C-8AB1-B3EF44306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558" y="4313238"/>
            <a:ext cx="7593967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6000" dirty="0" err="1">
                <a:solidFill>
                  <a:srgbClr val="0A82C4"/>
                </a:solidFill>
              </a:rPr>
              <a:t>Pažink</a:t>
            </a:r>
            <a:r>
              <a:rPr lang="en-US" sz="6000" dirty="0">
                <a:solidFill>
                  <a:srgbClr val="0A82C4"/>
                </a:solidFill>
              </a:rPr>
              <a:t> </a:t>
            </a:r>
            <a:r>
              <a:rPr lang="en-US" sz="6000" dirty="0" err="1">
                <a:solidFill>
                  <a:srgbClr val="0A82C4"/>
                </a:solidFill>
              </a:rPr>
              <a:t>geometrines</a:t>
            </a:r>
            <a:r>
              <a:rPr lang="en-US" sz="6000" dirty="0">
                <a:solidFill>
                  <a:srgbClr val="0A82C4"/>
                </a:solidFill>
              </a:rPr>
              <a:t> </a:t>
            </a:r>
            <a:r>
              <a:rPr lang="en-US" sz="6000" dirty="0" err="1">
                <a:solidFill>
                  <a:srgbClr val="0A82C4"/>
                </a:solidFill>
              </a:rPr>
              <a:t>figūras</a:t>
            </a:r>
            <a:endParaRPr lang="en-US" sz="6000" dirty="0">
              <a:solidFill>
                <a:srgbClr val="0A82C4"/>
              </a:solidFill>
            </a:endParaRPr>
          </a:p>
          <a:p>
            <a:pPr algn="l"/>
            <a:r>
              <a:rPr lang="en-US" sz="6000" dirty="0">
                <a:solidFill>
                  <a:srgbClr val="0A82C4"/>
                </a:solidFill>
              </a:rPr>
              <a:t> 						</a:t>
            </a:r>
          </a:p>
          <a:p>
            <a:pPr algn="l"/>
            <a:r>
              <a:rPr lang="en-US" sz="2100" dirty="0">
                <a:solidFill>
                  <a:srgbClr val="0A82C4"/>
                </a:solidFill>
              </a:rPr>
              <a:t>						</a:t>
            </a:r>
            <a:r>
              <a:rPr lang="en-US" sz="21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Eleonora </a:t>
            </a:r>
            <a:r>
              <a:rPr lang="en-US" sz="21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Plauškienė</a:t>
            </a:r>
            <a:endParaRPr lang="lt-LT" sz="21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l"/>
            <a:endParaRPr lang="lt-LT" dirty="0"/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xmlns="" id="{CD3F8757-46C7-43B2-B5EF-9B85B5C839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C558EDF-DA7F-481C-8D08-2A7156D3F0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3DCDAD58-A043-493E-A51B-5A32AB1C53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D56CBC24-7B7A-405B-8EB6-1A5FD7BE49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F1EFB3FA-A08C-47F2-B71D-3556F253C1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D36554C6-9AC1-4C2E-AE7F-040BCB6CED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Geometrinių formų paraiškų sklypas. Geometrinis aplikatas - geriausios  vaikų kūrybiškumo idėjos">
            <a:extLst>
              <a:ext uri="{FF2B5EF4-FFF2-40B4-BE49-F238E27FC236}">
                <a16:creationId xmlns:a16="http://schemas.microsoft.com/office/drawing/2014/main" xmlns="" id="{034C14C2-C982-4A65-805D-988FD57C0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31083" b="1"/>
          <a:stretch/>
        </p:blipFill>
        <p:spPr bwMode="auto"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ldren playing with toys on the floor&#10;&#10;Description automatically generated with low confidence">
            <a:extLst>
              <a:ext uri="{FF2B5EF4-FFF2-40B4-BE49-F238E27FC236}">
                <a16:creationId xmlns:a16="http://schemas.microsoft.com/office/drawing/2014/main" xmlns="" id="{B3AAABEF-C6E8-4FE5-9623-A22438CC6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0" y="1910627"/>
            <a:ext cx="5514109" cy="4135582"/>
          </a:xfrm>
          <a:prstGeom prst="rect">
            <a:avLst/>
          </a:prstGeom>
        </p:spPr>
      </p:pic>
      <p:pic>
        <p:nvPicPr>
          <p:cNvPr id="5" name="Content Placeholder 4" descr="A group of children playing a board game&#10;&#10;Description automatically generated with medium confidence">
            <a:extLst>
              <a:ext uri="{FF2B5EF4-FFF2-40B4-BE49-F238E27FC236}">
                <a16:creationId xmlns:a16="http://schemas.microsoft.com/office/drawing/2014/main" xmlns="" id="{C42C6841-0A15-41E8-8D70-EF9EE5F07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359207"/>
            <a:ext cx="5417127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C0EEE9-2D37-4EEF-9676-119226E73F38}"/>
              </a:ext>
            </a:extLst>
          </p:cNvPr>
          <p:cNvSpPr txBox="1"/>
          <p:nvPr/>
        </p:nvSpPr>
        <p:spPr>
          <a:xfrm>
            <a:off x="6623824" y="267291"/>
            <a:ext cx="4828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Kamšteliais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užpildėme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geometrinių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figūrų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ertmę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Tyrinėjome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formų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įvairovę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lt-LT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ėšėme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apskritimus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0772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14EDD-4D0E-453F-A202-FA1F4CBB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Refleksija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41EAA2-A6B8-4BCC-A965-1AA15B74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278459"/>
            <a:ext cx="10659110" cy="2898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Tobulėjo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socialiniai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bendravimo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ir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bendradarbiavimo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įgūdžiai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vaikai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išmoko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tyrinėti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kurti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ir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sisteminti</a:t>
            </a:r>
            <a:endParaRPr lang="lt-LT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8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779FB-70CA-4B91-A6E4-4B5CE928D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Ačiū</a:t>
            </a:r>
            <a:endParaRPr lang="lt-LT" sz="6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8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ometrinės formos | Matematika | Ikimokyklinis ir pradinis ugdymas |  Mokslo technologijos">
            <a:extLst>
              <a:ext uri="{FF2B5EF4-FFF2-40B4-BE49-F238E27FC236}">
                <a16:creationId xmlns:a16="http://schemas.microsoft.com/office/drawing/2014/main" xmlns="" id="{0D4059FA-7028-4A6F-875B-BA1AD44A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7436">
            <a:off x="7278441" y="822208"/>
            <a:ext cx="3622760" cy="35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DD594473-CB44-422C-8D4F-62AFE972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965" y="3768725"/>
            <a:ext cx="10659110" cy="2079625"/>
          </a:xfrm>
        </p:spPr>
        <p:txBody>
          <a:bodyPr>
            <a:normAutofit lnSpcReduction="10000"/>
          </a:bodyPr>
          <a:lstStyle/>
          <a:p>
            <a:r>
              <a:rPr lang="en-US" sz="6000" dirty="0" err="1">
                <a:latin typeface="Arial Black" panose="020B0A04020102020204" pitchFamily="34" charset="0"/>
              </a:rPr>
              <a:t>Tikslas</a:t>
            </a:r>
            <a:r>
              <a:rPr lang="en-US" sz="6000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	</a:t>
            </a:r>
            <a:r>
              <a:rPr lang="en-US" sz="4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Vaikų</a:t>
            </a:r>
            <a:r>
              <a:rPr lang="en-US" sz="4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kūrybiškumo</a:t>
            </a:r>
            <a:r>
              <a:rPr lang="en-US" sz="4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, </a:t>
            </a:r>
            <a:r>
              <a:rPr lang="en-US" sz="4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vaizduotės</a:t>
            </a:r>
            <a:r>
              <a:rPr lang="en-US" sz="4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lavinimas</a:t>
            </a:r>
            <a:endParaRPr lang="lt-LT" sz="4400" dirty="0">
              <a:solidFill>
                <a:schemeClr val="tx2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MingLiU" panose="020B0604030504040204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94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039AA6-2B64-4D72-B0F9-563E03CA1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Susipažinti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su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sąvokomis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: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trikampis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stačiakampis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skritulys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ir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kvadratas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Tyrinėti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formų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įvairovę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Pažinti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ir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mokėti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pavadinti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geometrines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figūras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Grupuoti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figūras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pagal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vieną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požymį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Skatinti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ugdyti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pastabumą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MingLiU" panose="020B0604030504040204" pitchFamily="49" charset="-120"/>
              </a:rPr>
              <a:t>.</a:t>
            </a:r>
          </a:p>
          <a:p>
            <a:endParaRPr lang="en-US" sz="3600" dirty="0">
              <a:solidFill>
                <a:schemeClr val="tx2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MingLiU" panose="020B0604030504040204" pitchFamily="49" charset="-120"/>
            </a:endParaRPr>
          </a:p>
          <a:p>
            <a:endParaRPr lang="en-US" sz="2000" dirty="0">
              <a:latin typeface="Arial Narrow" panose="020B0606020202030204" pitchFamily="34" charset="0"/>
              <a:ea typeface="MingLiU" panose="020B0604030504040204" pitchFamily="49" charset="-120"/>
            </a:endParaRPr>
          </a:p>
          <a:p>
            <a:endParaRPr lang="en-US" sz="2000" dirty="0">
              <a:latin typeface="Arial Narrow" panose="020B0606020202030204" pitchFamily="34" charset="0"/>
              <a:ea typeface="MingLiU" panose="020B0604030504040204" pitchFamily="49" charset="-120"/>
            </a:endParaRPr>
          </a:p>
          <a:p>
            <a:endParaRPr lang="en-US" sz="2000" dirty="0">
              <a:latin typeface="Arial Narrow" panose="020B0606020202030204" pitchFamily="34" charset="0"/>
              <a:ea typeface="MingLiU" panose="020B0604030504040204" pitchFamily="49" charset="-120"/>
            </a:endParaRPr>
          </a:p>
          <a:p>
            <a:endParaRPr lang="lt-LT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xmlns="" id="{E3244E76-2061-4663-8F6E-962F6963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762000"/>
            <a:ext cx="10658475" cy="919163"/>
          </a:xfrm>
        </p:spPr>
        <p:txBody>
          <a:bodyPr>
            <a:normAutofit fontScale="90000"/>
          </a:bodyPr>
          <a:lstStyle/>
          <a:p>
            <a:r>
              <a:rPr lang="en-US" sz="6000" u="sng" dirty="0" err="1">
                <a:latin typeface="Arial Black" panose="020B0A04020102020204" pitchFamily="34" charset="0"/>
              </a:rPr>
              <a:t>Uždaviniai</a:t>
            </a:r>
            <a:r>
              <a:rPr lang="en-US" sz="6000" u="sng" dirty="0">
                <a:latin typeface="Arial Black" panose="020B0A04020102020204" pitchFamily="34" charset="0"/>
              </a:rPr>
              <a:t>:</a:t>
            </a:r>
          </a:p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	</a:t>
            </a:r>
            <a:endParaRPr lang="lt-LT" sz="4400" dirty="0">
              <a:latin typeface="Arial Narrow" panose="020B0606020202030204" pitchFamily="34" charset="0"/>
              <a:ea typeface="MingLiU" panose="020B0604030504040204" pitchFamily="49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241299-FC18-45C8-BE32-C9E9E4DD8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66166">
            <a:off x="9497395" y="3582811"/>
            <a:ext cx="2138314" cy="29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EDE95-CC4A-453C-83A4-F5FD2295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err="1">
                <a:latin typeface="Arial Black" panose="020B0A04020102020204" pitchFamily="34" charset="0"/>
              </a:rPr>
              <a:t>Priemonės</a:t>
            </a:r>
            <a:r>
              <a:rPr lang="en-US" sz="5400" u="sng" dirty="0">
                <a:latin typeface="Arial Black" panose="020B0A04020102020204" pitchFamily="34" charset="0"/>
              </a:rPr>
              <a:t>: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5EEA74-844C-41A3-95A9-30E95402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15" y="2105025"/>
            <a:ext cx="10659110" cy="376713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Permatomas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politileninis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maišelis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Medinės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geometrinės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figūros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Laikraštis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Guašas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Dėžutės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Butelių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kamšteliai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lt-LT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Geometrinės formos | Matematika | Ikimokyklinis ir pradinis ugdymas |  Mokslo technologijos">
            <a:extLst>
              <a:ext uri="{FF2B5EF4-FFF2-40B4-BE49-F238E27FC236}">
                <a16:creationId xmlns:a16="http://schemas.microsoft.com/office/drawing/2014/main" xmlns="" id="{EB700049-62F3-4393-A79D-49F3B291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7436">
            <a:off x="8031404" y="851488"/>
            <a:ext cx="3413984" cy="28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0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3DE3-3CBF-4FEB-8EBB-1C9EFFD9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2" y="318052"/>
            <a:ext cx="10637907" cy="15206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4800" u="sng" dirty="0" err="1">
                <a:latin typeface="Arial Black" panose="020B0A04020102020204" pitchFamily="34" charset="0"/>
              </a:rPr>
              <a:t>Eiga</a:t>
            </a:r>
            <a:r>
              <a:rPr lang="en-US" sz="4800" u="sng" dirty="0">
                <a:latin typeface="Arial Black" panose="020B0A04020102020204" pitchFamily="34" charset="0"/>
              </a:rPr>
              <a:t>:</a:t>
            </a:r>
            <a:r>
              <a:rPr lang="en-US" sz="5400" u="sng" dirty="0">
                <a:latin typeface="Arial Black" panose="020B0A04020102020204" pitchFamily="34" charset="0"/>
              </a:rPr>
              <a:t/>
            </a:r>
            <a:br>
              <a:rPr lang="en-US" sz="5400" u="sng" dirty="0">
                <a:latin typeface="Arial Black" panose="020B0A04020102020204" pitchFamily="34" charset="0"/>
              </a:rPr>
            </a:br>
            <a:r>
              <a:rPr lang="en-US" sz="5400" dirty="0">
                <a:latin typeface="Arial Black" panose="020B0A04020102020204" pitchFamily="34" charset="0"/>
              </a:rPr>
              <a:t>	</a:t>
            </a:r>
            <a:r>
              <a:rPr lang="en-US" sz="3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Vaikai</a:t>
            </a:r>
            <a:r>
              <a:rPr lang="en-US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stačiakampėje</a:t>
            </a:r>
            <a:r>
              <a:rPr lang="en-US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formoje</a:t>
            </a:r>
            <a:r>
              <a:rPr lang="en-US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piešia</a:t>
            </a:r>
            <a:r>
              <a:rPr lang="en-US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ką</a:t>
            </a:r>
            <a:r>
              <a:rPr lang="en-US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mato</a:t>
            </a:r>
            <a:r>
              <a:rPr lang="en-US" sz="3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pro </a:t>
            </a:r>
            <a:r>
              <a:rPr lang="en-US" sz="31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langą</a:t>
            </a:r>
            <a:endParaRPr lang="lt-LT" sz="3100" dirty="0">
              <a:solidFill>
                <a:schemeClr val="tx2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 descr="A group of children sitting at a table playing a board game&#10;&#10;Description automatically generated with low confidence">
            <a:extLst>
              <a:ext uri="{FF2B5EF4-FFF2-40B4-BE49-F238E27FC236}">
                <a16:creationId xmlns:a16="http://schemas.microsoft.com/office/drawing/2014/main" xmlns="" id="{8252DA31-4BF3-4060-B29E-4D553613F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3" y="2715492"/>
            <a:ext cx="4211781" cy="3602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957BB4-BA08-4CA8-B3EE-48F6D62B6389}"/>
              </a:ext>
            </a:extLst>
          </p:cNvPr>
          <p:cNvSpPr txBox="1"/>
          <p:nvPr/>
        </p:nvSpPr>
        <p:spPr>
          <a:xfrm>
            <a:off x="9183756" y="2395329"/>
            <a:ext cx="2611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 err="1"/>
              <a:t>Susipažinome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įvairia</a:t>
            </a:r>
            <a:r>
              <a:rPr lang="en-US" sz="2000" dirty="0"/>
              <a:t> </a:t>
            </a:r>
            <a:r>
              <a:rPr lang="en-US" sz="2000" dirty="0" err="1"/>
              <a:t>piešimo</a:t>
            </a:r>
            <a:r>
              <a:rPr lang="en-US" sz="2000" dirty="0"/>
              <a:t> </a:t>
            </a:r>
            <a:r>
              <a:rPr lang="en-US" sz="2000" dirty="0" err="1"/>
              <a:t>technika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r>
              <a:rPr lang="en-US" sz="2000" dirty="0" err="1"/>
              <a:t>Vaikai</a:t>
            </a:r>
            <a:r>
              <a:rPr lang="en-US" sz="2000" dirty="0"/>
              <a:t> </a:t>
            </a:r>
            <a:r>
              <a:rPr lang="en-US" sz="2000" dirty="0" err="1"/>
              <a:t>guašu</a:t>
            </a:r>
            <a:r>
              <a:rPr lang="en-US" sz="2000" dirty="0"/>
              <a:t> </a:t>
            </a:r>
            <a:r>
              <a:rPr lang="en-US" sz="2000" dirty="0" err="1"/>
              <a:t>piešia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tiesias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ir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lenktas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linijas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– tai </a:t>
            </a:r>
            <a:r>
              <a:rPr lang="en-US" sz="2000" dirty="0" err="1"/>
              <a:t>eglių</a:t>
            </a:r>
            <a:r>
              <a:rPr lang="en-US" sz="2000" dirty="0"/>
              <a:t> </a:t>
            </a:r>
            <a:r>
              <a:rPr lang="en-US" sz="2000" dirty="0" err="1"/>
              <a:t>šakos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r>
              <a:rPr lang="en-US" sz="2000" dirty="0" err="1"/>
              <a:t>Langas</a:t>
            </a:r>
            <a:r>
              <a:rPr lang="en-US" sz="2000" dirty="0"/>
              <a:t> – tai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stačiakampio</a:t>
            </a:r>
            <a:r>
              <a:rPr lang="en-US" sz="2000" dirty="0"/>
              <a:t> forma.</a:t>
            </a:r>
            <a:endParaRPr lang="lt-LT" sz="2000" dirty="0"/>
          </a:p>
        </p:txBody>
      </p:sp>
      <p:pic>
        <p:nvPicPr>
          <p:cNvPr id="14" name="Picture 1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B3B0D905-E508-4B74-A129-A881E630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5" y="2713043"/>
            <a:ext cx="3702503" cy="36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9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649FA-3EC8-4A98-A77B-23899815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831423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Iš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laikraščio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išlankstoma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trikampė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popierinė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kepurėlė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err="1">
                <a:solidFill>
                  <a:srgbClr val="0070C0"/>
                </a:solidFill>
              </a:rPr>
              <a:t>Vaikai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ją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aplikuoja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įvairių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spalvų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trikampiais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		</a:t>
            </a:r>
            <a:r>
              <a:rPr lang="en-US" sz="2000" dirty="0" err="1">
                <a:solidFill>
                  <a:srgbClr val="0070C0"/>
                </a:solidFill>
              </a:rPr>
              <a:t>Uždedame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kepurėlę</a:t>
            </a:r>
            <a:r>
              <a:rPr lang="en-US" sz="2000" dirty="0">
                <a:solidFill>
                  <a:srgbClr val="0070C0"/>
                </a:solidFill>
              </a:rPr>
              <a:t> ant </a:t>
            </a:r>
            <a:r>
              <a:rPr lang="en-US" sz="2000" dirty="0" err="1">
                <a:solidFill>
                  <a:srgbClr val="0070C0"/>
                </a:solidFill>
              </a:rPr>
              <a:t>delniuko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nupiešiame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šypsenėlę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			</a:t>
            </a:r>
            <a:r>
              <a:rPr lang="en-US" sz="2000" dirty="0" err="1">
                <a:solidFill>
                  <a:srgbClr val="0070C0"/>
                </a:solidFill>
              </a:rPr>
              <a:t>Vaikams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sukeliame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džiugias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emocijas</a:t>
            </a:r>
            <a:r>
              <a:rPr lang="en-US" sz="2000">
                <a:solidFill>
                  <a:srgbClr val="0070C0"/>
                </a:solidFill>
              </a:rPr>
              <a:t>.</a:t>
            </a:r>
            <a:endParaRPr lang="lt-LT" sz="20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A group of childre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xmlns="" id="{D2817749-3B90-42F6-B30E-C7D78DD93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02" y="2234334"/>
            <a:ext cx="5056524" cy="379239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AEA295-3238-4B75-9EC1-7A3EE155B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86" t="1325" r="4045" b="1942"/>
          <a:stretch/>
        </p:blipFill>
        <p:spPr>
          <a:xfrm>
            <a:off x="9616895" y="465436"/>
            <a:ext cx="1632997" cy="1387361"/>
          </a:xfrm>
          <a:prstGeom prst="rect">
            <a:avLst/>
          </a:prstGeom>
        </p:spPr>
      </p:pic>
      <p:pic>
        <p:nvPicPr>
          <p:cNvPr id="13" name="Picture 12" descr="A group of children playing with toys&#10;&#10;Description automatically generated with medium confidence">
            <a:extLst>
              <a:ext uri="{FF2B5EF4-FFF2-40B4-BE49-F238E27FC236}">
                <a16:creationId xmlns:a16="http://schemas.microsoft.com/office/drawing/2014/main" xmlns="" id="{6907E1B9-657D-49A9-AE0A-2ED2CE8CB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6" y="2244436"/>
            <a:ext cx="5006108" cy="37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6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xmlns="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DEB50E8A-FE64-40A1-AD3E-FCE5E18E29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DA2C2C7-2B12-498A-A2A6-A3AC2EA573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xmlns="" id="{2490267B-AED8-4D8A-9874-B48B1470DF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098662" y="1139113"/>
            <a:ext cx="3216262" cy="5187547"/>
            <a:chOff x="7098662" y="1139113"/>
            <a:chExt cx="3216262" cy="518754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6F4085E-1D5D-4AC1-8F4E-1FEFB758B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006431" y="1139113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4A9740D-AF24-4A24-AEB7-92213D13C1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8483" y="316327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6FDD1FE1-7420-4112-94B5-EBB0A337B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02014" y="1873296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8D76C3EE-A9D7-4770-A514-3A5E93923B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5116" y="3778325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D595F15-10E5-450C-8B3A-0B362C1780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98662" y="578700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357DE1D5-01FA-418D-BACB-5841CCC734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60837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4">
            <a:extLst>
              <a:ext uri="{FF2B5EF4-FFF2-40B4-BE49-F238E27FC236}">
                <a16:creationId xmlns:a16="http://schemas.microsoft.com/office/drawing/2014/main" xmlns="" id="{2F2D517E-B72D-4DE8-94B5-0E6D5CB5EE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755981" y="-5608"/>
            <a:ext cx="2908231" cy="2025148"/>
          </a:xfrm>
          <a:custGeom>
            <a:avLst/>
            <a:gdLst>
              <a:gd name="connsiteX0" fmla="*/ 126334 w 3148496"/>
              <a:gd name="connsiteY0" fmla="*/ 0 h 2192457"/>
              <a:gd name="connsiteX1" fmla="*/ 3022163 w 3148496"/>
              <a:gd name="connsiteY1" fmla="*/ 0 h 2192457"/>
              <a:gd name="connsiteX2" fmla="*/ 3024784 w 3148496"/>
              <a:gd name="connsiteY2" fmla="*/ 5441 h 2192457"/>
              <a:gd name="connsiteX3" fmla="*/ 3148496 w 3148496"/>
              <a:gd name="connsiteY3" fmla="*/ 618209 h 2192457"/>
              <a:gd name="connsiteX4" fmla="*/ 1574248 w 3148496"/>
              <a:gd name="connsiteY4" fmla="*/ 2192457 h 2192457"/>
              <a:gd name="connsiteX5" fmla="*/ 0 w 3148496"/>
              <a:gd name="connsiteY5" fmla="*/ 618209 h 2192457"/>
              <a:gd name="connsiteX6" fmla="*/ 123713 w 3148496"/>
              <a:gd name="connsiteY6" fmla="*/ 5441 h 219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496" h="2192457">
                <a:moveTo>
                  <a:pt x="126334" y="0"/>
                </a:moveTo>
                <a:lnTo>
                  <a:pt x="3022163" y="0"/>
                </a:lnTo>
                <a:lnTo>
                  <a:pt x="3024784" y="5441"/>
                </a:lnTo>
                <a:cubicBezTo>
                  <a:pt x="3104445" y="193781"/>
                  <a:pt x="3148496" y="400851"/>
                  <a:pt x="3148496" y="618209"/>
                </a:cubicBezTo>
                <a:cubicBezTo>
                  <a:pt x="3148496" y="1487642"/>
                  <a:pt x="2443681" y="2192457"/>
                  <a:pt x="1574248" y="2192457"/>
                </a:cubicBezTo>
                <a:cubicBezTo>
                  <a:pt x="704815" y="2192457"/>
                  <a:pt x="0" y="1487642"/>
                  <a:pt x="0" y="618209"/>
                </a:cubicBezTo>
                <a:cubicBezTo>
                  <a:pt x="0" y="400851"/>
                  <a:pt x="44051" y="193781"/>
                  <a:pt x="123713" y="544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7F1A6284-629F-4CE4-BA2E-C4072AFF88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4832" t="37819" r="13582" b="10443"/>
          <a:stretch/>
        </p:blipFill>
        <p:spPr>
          <a:xfrm>
            <a:off x="5824727" y="-11217"/>
            <a:ext cx="2758291" cy="2092443"/>
          </a:xfrm>
          <a:prstGeom prst="rect">
            <a:avLst/>
          </a:prstGeom>
        </p:spPr>
      </p:pic>
      <p:pic>
        <p:nvPicPr>
          <p:cNvPr id="5" name="Content Placeholder 4" descr="A group of children sitting on the floor playing with toys&#10;&#10;Description automatically generated with low confidence">
            <a:extLst>
              <a:ext uri="{FF2B5EF4-FFF2-40B4-BE49-F238E27FC236}">
                <a16:creationId xmlns:a16="http://schemas.microsoft.com/office/drawing/2014/main" xmlns="" id="{ABE34D25-4134-46C7-A412-BB09A01F3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r="37891" b="-2"/>
          <a:stretch/>
        </p:blipFill>
        <p:spPr>
          <a:xfrm>
            <a:off x="9280720" y="-11243"/>
            <a:ext cx="2908231" cy="3009369"/>
          </a:xfrm>
          <a:custGeom>
            <a:avLst/>
            <a:gdLst/>
            <a:ahLst/>
            <a:cxnLst/>
            <a:rect l="l" t="t" r="r" b="b"/>
            <a:pathLst>
              <a:path w="2851120" h="2950272">
                <a:moveTo>
                  <a:pt x="261947" y="0"/>
                </a:moveTo>
                <a:lnTo>
                  <a:pt x="2851120" y="0"/>
                </a:lnTo>
                <a:lnTo>
                  <a:pt x="2851120" y="2741068"/>
                </a:lnTo>
                <a:lnTo>
                  <a:pt x="2738394" y="2795370"/>
                </a:lnTo>
                <a:cubicBezTo>
                  <a:pt x="2502571" y="2895116"/>
                  <a:pt x="2243296" y="2950272"/>
                  <a:pt x="1971138" y="2950272"/>
                </a:cubicBezTo>
                <a:cubicBezTo>
                  <a:pt x="882509" y="2950272"/>
                  <a:pt x="0" y="2067763"/>
                  <a:pt x="0" y="979134"/>
                </a:cubicBezTo>
                <a:cubicBezTo>
                  <a:pt x="0" y="638938"/>
                  <a:pt x="86183" y="318870"/>
                  <a:pt x="237906" y="39573"/>
                </a:cubicBezTo>
                <a:close/>
              </a:path>
            </a:pathLst>
          </a:custGeom>
        </p:spPr>
      </p:pic>
      <p:sp>
        <p:nvSpPr>
          <p:cNvPr id="47" name="Oval 2">
            <a:extLst>
              <a:ext uri="{FF2B5EF4-FFF2-40B4-BE49-F238E27FC236}">
                <a16:creationId xmlns:a16="http://schemas.microsoft.com/office/drawing/2014/main" xmlns="" id="{95E63FD6-F60C-4A86-9282-F96572472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9340879" y="3696279"/>
            <a:ext cx="2851120" cy="3167329"/>
          </a:xfrm>
          <a:custGeom>
            <a:avLst/>
            <a:gdLst>
              <a:gd name="connsiteX0" fmla="*/ 2133985 w 3086667"/>
              <a:gd name="connsiteY0" fmla="*/ 0 h 3429000"/>
              <a:gd name="connsiteX1" fmla="*/ 2964628 w 3086667"/>
              <a:gd name="connsiteY1" fmla="*/ 167699 h 3429000"/>
              <a:gd name="connsiteX2" fmla="*/ 3086667 w 3086667"/>
              <a:gd name="connsiteY2" fmla="*/ 226489 h 3429000"/>
              <a:gd name="connsiteX3" fmla="*/ 3086667 w 3086667"/>
              <a:gd name="connsiteY3" fmla="*/ 3429000 h 3429000"/>
              <a:gd name="connsiteX4" fmla="*/ 440639 w 3086667"/>
              <a:gd name="connsiteY4" fmla="*/ 3429000 h 3429000"/>
              <a:gd name="connsiteX5" fmla="*/ 364451 w 3086667"/>
              <a:gd name="connsiteY5" fmla="*/ 3327116 h 3429000"/>
              <a:gd name="connsiteX6" fmla="*/ 0 w 3086667"/>
              <a:gd name="connsiteY6" fmla="*/ 2133985 h 3429000"/>
              <a:gd name="connsiteX7" fmla="*/ 2133985 w 3086667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667" h="3429000">
                <a:moveTo>
                  <a:pt x="2133985" y="0"/>
                </a:moveTo>
                <a:cubicBezTo>
                  <a:pt x="2428627" y="0"/>
                  <a:pt x="2709322" y="59714"/>
                  <a:pt x="2964628" y="167699"/>
                </a:cubicBezTo>
                <a:lnTo>
                  <a:pt x="3086667" y="226489"/>
                </a:lnTo>
                <a:lnTo>
                  <a:pt x="3086667" y="3429000"/>
                </a:lnTo>
                <a:lnTo>
                  <a:pt x="440639" y="3429000"/>
                </a:lnTo>
                <a:lnTo>
                  <a:pt x="364451" y="3327116"/>
                </a:lnTo>
                <a:cubicBezTo>
                  <a:pt x="134356" y="2986530"/>
                  <a:pt x="0" y="2575948"/>
                  <a:pt x="0" y="2133985"/>
                </a:cubicBezTo>
                <a:cubicBezTo>
                  <a:pt x="0" y="955418"/>
                  <a:pt x="955418" y="0"/>
                  <a:pt x="213398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FCB495BE-2AAC-434D-B9C3-577D9FAC3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832" t="9406" r="29773" b="24297"/>
          <a:stretch/>
        </p:blipFill>
        <p:spPr>
          <a:xfrm>
            <a:off x="9324414" y="3629720"/>
            <a:ext cx="2864537" cy="3219080"/>
          </a:xfrm>
          <a:prstGeom prst="rect">
            <a:avLst/>
          </a:prstGeom>
        </p:spPr>
      </p:pic>
      <p:pic>
        <p:nvPicPr>
          <p:cNvPr id="3" name="Picture 2" descr="A group of children playing with toys&#10;&#10;Description automatically generated with medium confidence">
            <a:extLst>
              <a:ext uri="{FF2B5EF4-FFF2-40B4-BE49-F238E27FC236}">
                <a16:creationId xmlns:a16="http://schemas.microsoft.com/office/drawing/2014/main" xmlns="" id="{A6F1E4A8-984D-47C4-882E-75837E260E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9" b="-1"/>
          <a:stretch/>
        </p:blipFill>
        <p:spPr>
          <a:xfrm>
            <a:off x="329798" y="253678"/>
            <a:ext cx="5214476" cy="536004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079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2A1AD-0C5F-453D-9D8F-83976D6F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49" y="171162"/>
            <a:ext cx="10659110" cy="1020329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Vaikai</a:t>
            </a:r>
            <a:r>
              <a:rPr lang="en-US" sz="3600" dirty="0"/>
              <a:t> </a:t>
            </a:r>
            <a:r>
              <a:rPr lang="en-US" sz="3600" dirty="0" err="1"/>
              <a:t>mėgaujasi</a:t>
            </a:r>
            <a:r>
              <a:rPr lang="en-US" sz="3600" dirty="0"/>
              <a:t> </a:t>
            </a:r>
            <a:r>
              <a:rPr lang="en-US" sz="3600" dirty="0" err="1"/>
              <a:t>kūrybine</a:t>
            </a:r>
            <a:r>
              <a:rPr lang="en-US" sz="3600" dirty="0"/>
              <a:t> </a:t>
            </a:r>
            <a:r>
              <a:rPr lang="en-US" sz="3600" dirty="0" err="1"/>
              <a:t>laisve</a:t>
            </a:r>
            <a:endParaRPr lang="lt-LT" sz="3600" dirty="0"/>
          </a:p>
        </p:txBody>
      </p:sp>
      <p:pic>
        <p:nvPicPr>
          <p:cNvPr id="5" name="Content Placeholder 4" descr="A picture containing child, person, indoor, room&#10;&#10;Description automatically generated">
            <a:extLst>
              <a:ext uri="{FF2B5EF4-FFF2-40B4-BE49-F238E27FC236}">
                <a16:creationId xmlns:a16="http://schemas.microsoft.com/office/drawing/2014/main" xmlns="" id="{0B4BDA7C-D8A2-4396-BEAC-A1239B216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1327476"/>
            <a:ext cx="3366654" cy="2302415"/>
          </a:xfrm>
        </p:spPr>
      </p:pic>
      <p:pic>
        <p:nvPicPr>
          <p:cNvPr id="7" name="Picture 6" descr="A picture containing indoor, floor, child, person&#10;&#10;Description automatically generated">
            <a:extLst>
              <a:ext uri="{FF2B5EF4-FFF2-40B4-BE49-F238E27FC236}">
                <a16:creationId xmlns:a16="http://schemas.microsoft.com/office/drawing/2014/main" xmlns="" id="{70B969F5-4BA0-45A0-9445-970CF7653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3" y="3893128"/>
            <a:ext cx="3359201" cy="2618508"/>
          </a:xfrm>
          <a:prstGeom prst="rect">
            <a:avLst/>
          </a:prstGeom>
        </p:spPr>
      </p:pic>
      <p:pic>
        <p:nvPicPr>
          <p:cNvPr id="9" name="Picture 8" descr="A picture containing table, child, person, indoor&#10;&#10;Description automatically generated">
            <a:extLst>
              <a:ext uri="{FF2B5EF4-FFF2-40B4-BE49-F238E27FC236}">
                <a16:creationId xmlns:a16="http://schemas.microsoft.com/office/drawing/2014/main" xmlns="" id="{5AA5D0EB-03B1-4950-9B65-240A091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96" y="1310554"/>
            <a:ext cx="3443432" cy="2582574"/>
          </a:xfrm>
          <a:prstGeom prst="rect">
            <a:avLst/>
          </a:prstGeom>
        </p:spPr>
      </p:pic>
      <p:pic>
        <p:nvPicPr>
          <p:cNvPr id="11" name="Picture 10" descr="A group of children playing with toys&#10;&#10;Description automatically generated with medium confidence">
            <a:extLst>
              <a:ext uri="{FF2B5EF4-FFF2-40B4-BE49-F238E27FC236}">
                <a16:creationId xmlns:a16="http://schemas.microsoft.com/office/drawing/2014/main" xmlns="" id="{7690F364-ADD9-4DF3-AF9D-0DB984D1A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4053754"/>
            <a:ext cx="3477491" cy="2527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2D04B0-CCCB-4821-A208-AC5C8F333308}"/>
              </a:ext>
            </a:extLst>
          </p:cNvPr>
          <p:cNvSpPr txBox="1"/>
          <p:nvPr/>
        </p:nvSpPr>
        <p:spPr>
          <a:xfrm>
            <a:off x="4668981" y="1565564"/>
            <a:ext cx="30618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Stato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įvairias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figūras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geometrinių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formų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Susipažįsta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mus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supančioje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aplinkoje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esančiomis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figūromis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Mokosi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įvardinti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Rūšiuoja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figūras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į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atskiras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dėžutes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Mokosi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geometrinių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figūrų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seką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Lavina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smulkiosios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motorikos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įgūdžius</a:t>
            </a:r>
            <a:endParaRPr lang="lt-L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0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hildren playing with toys&#10;&#10;Description automatically generated with low confidence">
            <a:extLst>
              <a:ext uri="{FF2B5EF4-FFF2-40B4-BE49-F238E27FC236}">
                <a16:creationId xmlns:a16="http://schemas.microsoft.com/office/drawing/2014/main" xmlns="" id="{61BFC6EF-292F-4931-AA41-8360FBB89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1" y="1215483"/>
            <a:ext cx="5944402" cy="3952463"/>
          </a:xfrm>
        </p:spPr>
      </p:pic>
      <p:pic>
        <p:nvPicPr>
          <p:cNvPr id="7" name="Picture 6" descr="A group of childre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xmlns="" id="{5F05D01F-CE82-4950-ABA8-62A223ED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92" y="1193179"/>
            <a:ext cx="5508616" cy="39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55130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167</Words>
  <Application>Microsoft Office PowerPoint</Application>
  <PresentationFormat>Plačiaekranė</PresentationFormat>
  <Paragraphs>58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Gill Sans Nova</vt:lpstr>
      <vt:lpstr>MingLiU</vt:lpstr>
      <vt:lpstr>Wingdings</vt:lpstr>
      <vt:lpstr>ConfettiVTI</vt:lpstr>
      <vt:lpstr>Geometrinių figūrų įtvirtinimas</vt:lpstr>
      <vt:lpstr>„PowerPoint“ pateiktis</vt:lpstr>
      <vt:lpstr>Uždaviniai:   </vt:lpstr>
      <vt:lpstr>Priemonės:</vt:lpstr>
      <vt:lpstr>Eiga:  Vaikai stačiakampėje formoje piešia ką mato pro langą</vt:lpstr>
      <vt:lpstr>Iš laikraščio išlankstoma trikampė popierinė kepurėlė.   Vaikai ją aplikuoja įvairių spalvų trikampiais.    Uždedame kepurėlę ant delniuko ir nupiešiame šypsenėlę.    Vaikams sukeliame džiugias emocijas.</vt:lpstr>
      <vt:lpstr>„PowerPoint“ pateiktis</vt:lpstr>
      <vt:lpstr>Vaikai mėgaujasi kūrybine laisve</vt:lpstr>
      <vt:lpstr>„PowerPoint“ pateiktis</vt:lpstr>
      <vt:lpstr>„PowerPoint“ pateiktis</vt:lpstr>
      <vt:lpstr>Refleksija: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Geometrinių figūrų įtvirtinimas</dc:title>
  <dc:creator>Indira Bauzaite</dc:creator>
  <cp:lastModifiedBy>PC</cp:lastModifiedBy>
  <cp:revision>5</cp:revision>
  <dcterms:created xsi:type="dcterms:W3CDTF">2022-02-07T15:55:41Z</dcterms:created>
  <dcterms:modified xsi:type="dcterms:W3CDTF">2022-02-09T05:54:19Z</dcterms:modified>
</cp:coreProperties>
</file>