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E22502-5B22-4FE1-9AA9-BDC028A6AEFF}" type="datetimeFigureOut">
              <a:rPr lang="lt-LT" smtClean="0"/>
              <a:t>2022-03-30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054B2C-C381-4318-8F8B-1D91A91660AF}" type="slidenum">
              <a:rPr lang="lt-LT" smtClean="0"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UŽBURIANTIS VANDUO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99592" y="450912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Ikimokyklinio  </a:t>
            </a:r>
            <a:r>
              <a:rPr lang="lt-LT" dirty="0" err="1" smtClean="0"/>
              <a:t>ugd</a:t>
            </a:r>
            <a:r>
              <a:rPr lang="lt-LT" dirty="0" smtClean="0"/>
              <a:t>. mokytojos: Rasa </a:t>
            </a:r>
            <a:r>
              <a:rPr lang="lt-LT" dirty="0" err="1" smtClean="0"/>
              <a:t>Damulytė</a:t>
            </a:r>
            <a:r>
              <a:rPr lang="lt-LT" dirty="0" smtClean="0"/>
              <a:t>, </a:t>
            </a:r>
          </a:p>
          <a:p>
            <a:r>
              <a:rPr lang="lt-LT" dirty="0" smtClean="0"/>
              <a:t>Stanislava </a:t>
            </a:r>
            <a:r>
              <a:rPr lang="lt-LT" dirty="0" err="1" smtClean="0"/>
              <a:t>Blažytė</a:t>
            </a:r>
            <a:endParaRPr lang="lt-LT" dirty="0" smtClean="0"/>
          </a:p>
          <a:p>
            <a:r>
              <a:rPr lang="lt-LT" dirty="0" smtClean="0"/>
              <a:t>12 </a:t>
            </a:r>
            <a:r>
              <a:rPr lang="lt-LT" dirty="0" err="1" smtClean="0"/>
              <a:t>gr</a:t>
            </a:r>
            <a:r>
              <a:rPr lang="lt-LT" dirty="0" smtClean="0"/>
              <a:t>.</a:t>
            </a:r>
          </a:p>
          <a:p>
            <a:r>
              <a:rPr lang="lt-LT" dirty="0" smtClean="0"/>
              <a:t>2022 </a:t>
            </a:r>
            <a:r>
              <a:rPr lang="lt-LT" dirty="0" err="1" smtClean="0"/>
              <a:t>m</a:t>
            </a:r>
            <a:r>
              <a:rPr lang="lt-LT" dirty="0" smtClean="0"/>
              <a:t>. kovas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92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lt-LT" dirty="0"/>
              <a:t>Lietus ir </a:t>
            </a:r>
            <a:r>
              <a:rPr lang="lt-LT" dirty="0" smtClean="0"/>
              <a:t>stogas. </a:t>
            </a:r>
            <a:r>
              <a:rPr lang="lt-LT" dirty="0" err="1" smtClean="0"/>
              <a:t>Tornadas</a:t>
            </a:r>
            <a:r>
              <a:rPr lang="lt-LT" dirty="0" smtClean="0"/>
              <a:t>. </a:t>
            </a:r>
            <a:r>
              <a:rPr lang="lt-LT" dirty="0"/>
              <a:t>	</a:t>
            </a:r>
            <a:br>
              <a:rPr lang="lt-LT" dirty="0"/>
            </a:b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598353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Konstruoja </a:t>
            </a:r>
            <a:r>
              <a:rPr lang="lt-LT" sz="2000" b="0" i="0" u="none" strike="noStrike" dirty="0" smtClean="0"/>
              <a:t> pastatus su plokščiu ir šlaitiniu stogu.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Diskutuoja: kuris geriau? kuriam reikia mažiau medžiagų?  nuo kurio stogo reikėtų sniegą nukasti? </a:t>
            </a:r>
            <a:r>
              <a:rPr lang="lt-LT" sz="2000" dirty="0"/>
              <a:t> </a:t>
            </a:r>
            <a:r>
              <a:rPr lang="lt-LT" sz="2000" dirty="0" smtClean="0"/>
              <a:t>nuo kurio pats nukristų? kurie stogai labiau kaupia vandenį? </a:t>
            </a:r>
            <a:endParaRPr lang="lt-LT" sz="2000" b="0" i="0" u="none" strike="noStrike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Stebi, </a:t>
            </a:r>
            <a:r>
              <a:rPr lang="lt-LT" sz="2000" dirty="0"/>
              <a:t>kaip </a:t>
            </a:r>
            <a:r>
              <a:rPr lang="lt-LT" sz="2000" dirty="0" smtClean="0"/>
              <a:t>vanduo </a:t>
            </a:r>
            <a:r>
              <a:rPr lang="lt-LT" sz="2000" dirty="0"/>
              <a:t>laša nuo stogo </a:t>
            </a:r>
            <a:r>
              <a:rPr lang="lt-LT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/>
              <a:t>Žiūri  video apie tornado susidarymą; </a:t>
            </a:r>
          </a:p>
          <a:p>
            <a:r>
              <a:rPr lang="lt-LT" sz="2000" dirty="0"/>
              <a:t> </a:t>
            </a:r>
            <a:r>
              <a:rPr lang="lt-LT" sz="2000" dirty="0" smtClean="0"/>
              <a:t>                                                        </a:t>
            </a:r>
            <a:r>
              <a:rPr lang="lt-LT" sz="2000" dirty="0" smtClean="0">
                <a:latin typeface="Times New Roman"/>
                <a:cs typeface="Times New Roman"/>
              </a:rPr>
              <a:t>„</a:t>
            </a:r>
            <a:r>
              <a:rPr lang="lt-LT" sz="2000" dirty="0" smtClean="0"/>
              <a:t>gamina </a:t>
            </a:r>
            <a:r>
              <a:rPr lang="lt-LT" sz="2000" dirty="0" err="1" smtClean="0"/>
              <a:t>tornadą</a:t>
            </a:r>
            <a:r>
              <a:rPr lang="lt-LT" sz="2000" dirty="0">
                <a:latin typeface="Times New Roman"/>
                <a:cs typeface="Times New Roman"/>
              </a:rPr>
              <a:t>”</a:t>
            </a:r>
            <a:endParaRPr lang="lt-LT" sz="2000" dirty="0" smtClean="0"/>
          </a:p>
          <a:p>
            <a:r>
              <a:rPr lang="lt-LT" sz="2000" dirty="0"/>
              <a:t> </a:t>
            </a:r>
            <a:r>
              <a:rPr lang="lt-LT" sz="2000" dirty="0" smtClean="0"/>
              <a:t>                                                                    stiklainyje.</a:t>
            </a:r>
          </a:p>
          <a:p>
            <a:endParaRPr lang="lt-LT" sz="2000" dirty="0"/>
          </a:p>
          <a:p>
            <a:endParaRPr lang="lt-LT" dirty="0"/>
          </a:p>
          <a:p>
            <a:r>
              <a:rPr lang="lt-LT" dirty="0"/>
              <a:t>	</a:t>
            </a:r>
          </a:p>
          <a:p>
            <a:pPr marL="285750" indent="-285750">
              <a:buFont typeface="Arial" pitchFamily="34" charset="0"/>
              <a:buChar char="•"/>
            </a:pPr>
            <a:endParaRPr lang="lt-LT" dirty="0"/>
          </a:p>
          <a:p>
            <a:r>
              <a:rPr lang="lt-LT" dirty="0"/>
              <a:t>	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25850" r="26589" b="23839"/>
          <a:stretch/>
        </p:blipFill>
        <p:spPr>
          <a:xfrm>
            <a:off x="1115616" y="3597135"/>
            <a:ext cx="31059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 b="5900"/>
          <a:stretch/>
        </p:blipFill>
        <p:spPr>
          <a:xfrm>
            <a:off x="6228184" y="2781821"/>
            <a:ext cx="2336010" cy="376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3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2212848" cy="574509"/>
          </a:xfrm>
        </p:spPr>
        <p:txBody>
          <a:bodyPr>
            <a:normAutofit fontScale="90000"/>
          </a:bodyPr>
          <a:lstStyle/>
          <a:p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/>
              <a:t/>
            </a:r>
            <a:br>
              <a:rPr lang="lt-LT" sz="2400" dirty="0"/>
            </a:br>
            <a:r>
              <a:rPr lang="lt-LT" sz="2400" dirty="0" smtClean="0"/>
              <a:t>Refleksija</a:t>
            </a:r>
            <a:endParaRPr lang="lt-LT" sz="2400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2522240" cy="309127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t-LT" sz="1800" dirty="0"/>
              <a:t>V</a:t>
            </a:r>
            <a:r>
              <a:rPr lang="lt-LT" sz="1800" dirty="0" smtClean="0"/>
              <a:t>eiklos </a:t>
            </a:r>
            <a:r>
              <a:rPr lang="lt-LT" sz="1800" dirty="0"/>
              <a:t>su vandeniu labai </a:t>
            </a:r>
            <a:r>
              <a:rPr lang="lt-LT" sz="1800" dirty="0" smtClean="0"/>
              <a:t>įtraukiančios</a:t>
            </a:r>
            <a:r>
              <a:rPr lang="lt-LT" sz="1800" dirty="0"/>
              <a:t>.</a:t>
            </a:r>
            <a:endParaRPr lang="lt-LT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lt-LT" sz="1800" dirty="0" smtClean="0"/>
              <a:t>Veiklose formavosi vaikų gebėjimas daryti išvadas.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1800" dirty="0" smtClean="0"/>
              <a:t>Praturtėjo vaikų žodynas naujais žodžiais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1800" smtClean="0"/>
              <a:t>Lavėjo pojūčiai.</a:t>
            </a:r>
            <a:endParaRPr lang="lt-LT" sz="1800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8911" r="5903"/>
          <a:stretch/>
        </p:blipFill>
        <p:spPr>
          <a:xfrm rot="420000">
            <a:off x="3755748" y="1566396"/>
            <a:ext cx="4325326" cy="358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3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-571500"/>
            <a:ext cx="8229600" cy="1143000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4038600" cy="4434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u="sng" dirty="0" smtClean="0"/>
              <a:t>Tikslas</a:t>
            </a:r>
            <a:r>
              <a:rPr lang="lt-LT" dirty="0" smtClean="0"/>
              <a:t>: pažinti vandens savybes tyrinėjant.</a:t>
            </a:r>
          </a:p>
          <a:p>
            <a:pPr marL="0" indent="0" algn="ctr">
              <a:buNone/>
            </a:pP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211960" y="980728"/>
            <a:ext cx="475252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u="sng" dirty="0" smtClean="0"/>
              <a:t>Uždaviniai</a:t>
            </a:r>
            <a:r>
              <a:rPr lang="lt-LT" dirty="0" smtClean="0"/>
              <a:t>:</a:t>
            </a:r>
            <a:endParaRPr lang="lt-LT" dirty="0"/>
          </a:p>
          <a:p>
            <a:r>
              <a:rPr lang="lt-LT" dirty="0"/>
              <a:t> </a:t>
            </a:r>
            <a:r>
              <a:rPr lang="lt-LT" dirty="0" smtClean="0"/>
              <a:t>žaidžiant tyrinėti, išbandyti </a:t>
            </a:r>
            <a:r>
              <a:rPr lang="lt-LT" dirty="0"/>
              <a:t>daiktus bei medžiagas </a:t>
            </a:r>
            <a:r>
              <a:rPr lang="lt-LT" dirty="0" smtClean="0"/>
              <a:t>; lavinti pojūčius;</a:t>
            </a:r>
          </a:p>
          <a:p>
            <a:r>
              <a:rPr lang="lt-LT" dirty="0" smtClean="0"/>
              <a:t>išskirti </a:t>
            </a:r>
            <a:r>
              <a:rPr lang="lt-LT" dirty="0"/>
              <a:t>akivaizdžias medžiagų savybes </a:t>
            </a:r>
            <a:r>
              <a:rPr lang="lt-LT" dirty="0" smtClean="0"/>
              <a:t>;</a:t>
            </a:r>
            <a:r>
              <a:rPr lang="lt-LT" dirty="0"/>
              <a:t> </a:t>
            </a:r>
            <a:r>
              <a:rPr lang="lt-LT" dirty="0" smtClean="0"/>
              <a:t>aptarti </a:t>
            </a:r>
            <a:r>
              <a:rPr lang="lt-LT" dirty="0"/>
              <a:t>stebėjimų, bandymų </a:t>
            </a:r>
            <a:r>
              <a:rPr lang="lt-LT" dirty="0" smtClean="0"/>
              <a:t>rezultatus, daryti išvadas;</a:t>
            </a:r>
            <a:r>
              <a:rPr lang="lt-LT" dirty="0"/>
              <a:t>	</a:t>
            </a:r>
          </a:p>
          <a:p>
            <a:r>
              <a:rPr lang="lt-LT" dirty="0"/>
              <a:t> </a:t>
            </a:r>
            <a:r>
              <a:rPr lang="lt-LT" dirty="0" smtClean="0"/>
              <a:t>skirti </a:t>
            </a:r>
            <a:r>
              <a:rPr lang="lt-LT" dirty="0"/>
              <a:t>daugiau gamtos reiškinių (rūkas, pūga, šlapdriba</a:t>
            </a:r>
            <a:r>
              <a:rPr lang="lt-LT" dirty="0" smtClean="0"/>
              <a:t>);  domėtis gamtos </a:t>
            </a:r>
            <a:r>
              <a:rPr lang="lt-LT" dirty="0"/>
              <a:t>reiškiniais, kurių negali pamatyti (</a:t>
            </a:r>
            <a:r>
              <a:rPr lang="lt-LT" dirty="0" err="1"/>
              <a:t>pvz</a:t>
            </a:r>
            <a:r>
              <a:rPr lang="lt-LT" dirty="0"/>
              <a:t>., </a:t>
            </a:r>
            <a:r>
              <a:rPr lang="lt-LT" dirty="0" err="1" smtClean="0"/>
              <a:t>tornadais</a:t>
            </a:r>
            <a:r>
              <a:rPr lang="lt-LT" dirty="0" smtClean="0"/>
              <a:t>).</a:t>
            </a:r>
          </a:p>
          <a:p>
            <a:pPr marL="0" indent="0">
              <a:buNone/>
            </a:pPr>
            <a:endParaRPr lang="lt-LT" dirty="0"/>
          </a:p>
          <a:p>
            <a:pPr>
              <a:buFont typeface="Wingdings" pitchFamily="2" charset="2"/>
              <a:buChar char="Ø"/>
            </a:pPr>
            <a:endParaRPr lang="lt-LT" dirty="0" smtClean="0"/>
          </a:p>
          <a:p>
            <a:pPr>
              <a:buFont typeface="Arial" pitchFamily="34" charset="0"/>
              <a:buChar char="•"/>
            </a:pPr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62659"/>
            <a:ext cx="1706034" cy="363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8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15200" cy="924712"/>
          </a:xfrm>
        </p:spPr>
        <p:txBody>
          <a:bodyPr/>
          <a:lstStyle/>
          <a:p>
            <a:r>
              <a:rPr lang="lt-LT" dirty="0" smtClean="0"/>
              <a:t>Įtraukiantis kontekstas: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10" y="2924944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227687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t-LT" sz="2400" dirty="0" smtClean="0"/>
              <a:t>Vaikai žaidžia  judrų žaidimą </a:t>
            </a:r>
            <a:r>
              <a:rPr lang="lt-LT" sz="2400" dirty="0" smtClean="0">
                <a:latin typeface="Times New Roman"/>
                <a:cs typeface="Times New Roman"/>
              </a:rPr>
              <a:t>„Nesušlapk”.</a:t>
            </a:r>
          </a:p>
          <a:p>
            <a:endParaRPr lang="lt-LT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lt-LT" sz="2400" dirty="0" smtClean="0"/>
              <a:t>Aptaria, ką gi pajuto </a:t>
            </a:r>
          </a:p>
          <a:p>
            <a:r>
              <a:rPr lang="lt-LT" sz="2400" dirty="0"/>
              <a:t>k</a:t>
            </a:r>
            <a:r>
              <a:rPr lang="lt-LT" sz="2400" dirty="0" smtClean="0"/>
              <a:t>rentant ant savęs.</a:t>
            </a:r>
          </a:p>
          <a:p>
            <a:endParaRPr lang="lt-LT" sz="2400" dirty="0" smtClean="0"/>
          </a:p>
          <a:p>
            <a:endParaRPr lang="lt-LT" sz="2400" dirty="0" smtClean="0"/>
          </a:p>
          <a:p>
            <a:r>
              <a:rPr lang="en-US" sz="2400" dirty="0" smtClean="0"/>
              <a:t>I</a:t>
            </a:r>
            <a:r>
              <a:rPr lang="lt-LT" sz="2400" dirty="0" err="1" smtClean="0"/>
              <a:t>ššūkis</a:t>
            </a:r>
            <a:r>
              <a:rPr lang="lt-LT" sz="2400" dirty="0" smtClean="0"/>
              <a:t>:</a:t>
            </a:r>
            <a:endParaRPr lang="en-US" sz="2400" dirty="0" smtClean="0"/>
          </a:p>
          <a:p>
            <a:r>
              <a:rPr lang="lt-LT" sz="2400" dirty="0" smtClean="0"/>
              <a:t>        EIME</a:t>
            </a:r>
          </a:p>
          <a:p>
            <a:r>
              <a:rPr lang="lt-LT" sz="2400" dirty="0" smtClean="0"/>
              <a:t>           </a:t>
            </a:r>
            <a:r>
              <a:rPr lang="en-US" sz="2400" dirty="0" smtClean="0"/>
              <a:t>T</a:t>
            </a:r>
            <a:r>
              <a:rPr lang="lt-LT" sz="2400" dirty="0" smtClean="0"/>
              <a:t>YRINĖTI</a:t>
            </a:r>
          </a:p>
          <a:p>
            <a:r>
              <a:rPr lang="lt-LT" sz="2400" dirty="0" smtClean="0"/>
              <a:t>               </a:t>
            </a:r>
            <a:r>
              <a:rPr lang="en-US" sz="2400" dirty="0" smtClean="0"/>
              <a:t>V</a:t>
            </a:r>
            <a:r>
              <a:rPr lang="lt-LT" sz="2400" dirty="0" smtClean="0"/>
              <a:t>ANDENĮ</a:t>
            </a:r>
            <a:r>
              <a:rPr lang="en-US" sz="2400" dirty="0" smtClean="0"/>
              <a:t>!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1808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305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Vandens savybių tyrinėjimas: </a:t>
            </a:r>
            <a:r>
              <a:rPr lang="lt-LT" dirty="0"/>
              <a:t>	</a:t>
            </a:r>
            <a:br>
              <a:rPr lang="lt-LT" dirty="0"/>
            </a:b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t-LT" sz="2000" dirty="0"/>
              <a:t>v</a:t>
            </a:r>
            <a:r>
              <a:rPr lang="lt-LT" sz="2000" dirty="0" smtClean="0"/>
              <a:t>aikai gurkšnoja vandenį, aptaria skonį, kvapą, spalvą, temperatūrą;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/>
              <a:t>v</a:t>
            </a:r>
            <a:r>
              <a:rPr lang="lt-LT" sz="2000" dirty="0" smtClean="0"/>
              <a:t>eikdami atranda būdus, kuriais galima pakeisti anksčiau minėtas savybes (ledukų tirpinimas, sulčių lašinimas</a:t>
            </a:r>
          </a:p>
          <a:p>
            <a:r>
              <a:rPr lang="lt-LT" sz="2000" dirty="0" smtClean="0"/>
              <a:t>     ir </a:t>
            </a:r>
            <a:r>
              <a:rPr lang="lt-LT" sz="2000" dirty="0" err="1" smtClean="0"/>
              <a:t>pan</a:t>
            </a:r>
            <a:r>
              <a:rPr lang="lt-LT" sz="2000" dirty="0" smtClean="0"/>
              <a:t>.).</a:t>
            </a:r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endParaRPr lang="lt-L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/>
          <a:stretch/>
        </p:blipFill>
        <p:spPr>
          <a:xfrm>
            <a:off x="5626076" y="2492896"/>
            <a:ext cx="3270030" cy="271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76006"/>
            <a:ext cx="3686556" cy="274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2" y="3212976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23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305800" cy="576064"/>
          </a:xfrm>
        </p:spPr>
        <p:txBody>
          <a:bodyPr>
            <a:normAutofit fontScale="90000"/>
          </a:bodyPr>
          <a:lstStyle/>
          <a:p>
            <a:r>
              <a:rPr lang="lt-LT" b="1" dirty="0" err="1"/>
              <a:t>Viru</a:t>
            </a:r>
            <a:r>
              <a:rPr lang="lt-LT" b="1" dirty="0"/>
              <a:t> </a:t>
            </a:r>
            <a:r>
              <a:rPr lang="lt-LT" b="1" dirty="0" err="1"/>
              <a:t>viru</a:t>
            </a:r>
            <a:r>
              <a:rPr lang="lt-LT" b="1" dirty="0"/>
              <a:t> </a:t>
            </a:r>
            <a:r>
              <a:rPr lang="lt-LT" b="1" dirty="0" smtClean="0"/>
              <a:t>košė: </a:t>
            </a:r>
            <a:r>
              <a:rPr lang="lt-LT" dirty="0"/>
              <a:t>	</a:t>
            </a:r>
            <a:br>
              <a:rPr lang="lt-LT" dirty="0"/>
            </a:b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  <a:p>
            <a:pPr marL="285750" indent="-285750">
              <a:buFont typeface="Arial" pitchFamily="34" charset="0"/>
              <a:buChar char="•"/>
            </a:pPr>
            <a:r>
              <a:rPr lang="lt-LT" dirty="0"/>
              <a:t>i</a:t>
            </a:r>
            <a:r>
              <a:rPr lang="lt-LT" dirty="0" smtClean="0"/>
              <a:t>š vandens </a:t>
            </a:r>
            <a:r>
              <a:rPr lang="lt-LT" dirty="0"/>
              <a:t>ir </a:t>
            </a:r>
            <a:r>
              <a:rPr lang="lt-LT" dirty="0" smtClean="0"/>
              <a:t>smėlio gamina purvą; </a:t>
            </a:r>
            <a:endParaRPr lang="lt-LT" dirty="0"/>
          </a:p>
          <a:p>
            <a:pPr marL="285750" indent="-285750">
              <a:buFont typeface="Arial" pitchFamily="34" charset="0"/>
              <a:buChar char="•"/>
            </a:pPr>
            <a:r>
              <a:rPr lang="lt-LT" dirty="0" smtClean="0"/>
              <a:t>susipažįsta </a:t>
            </a:r>
            <a:r>
              <a:rPr lang="lt-LT" dirty="0"/>
              <a:t>su kitokiomis </a:t>
            </a:r>
            <a:r>
              <a:rPr lang="lt-LT" dirty="0" err="1"/>
              <a:t>tekstūromis</a:t>
            </a:r>
            <a:r>
              <a:rPr lang="lt-LT" dirty="0"/>
              <a:t> (smėlėtas, </a:t>
            </a:r>
            <a:r>
              <a:rPr lang="lt-LT" dirty="0" smtClean="0"/>
              <a:t>sausas, drėgnas, šlapias</a:t>
            </a:r>
            <a:r>
              <a:rPr lang="lt-LT" dirty="0"/>
              <a:t>, tąsus, </a:t>
            </a:r>
            <a:r>
              <a:rPr lang="lt-LT" dirty="0" smtClean="0"/>
              <a:t>tirštas, klampus), </a:t>
            </a:r>
            <a:r>
              <a:rPr lang="lt-LT" dirty="0"/>
              <a:t>skirtingomis temperatūromis (šilta, vėsu ir </a:t>
            </a:r>
            <a:r>
              <a:rPr lang="lt-LT" dirty="0" smtClean="0"/>
              <a:t>šalta).</a:t>
            </a:r>
            <a:endParaRPr lang="lt-LT" dirty="0"/>
          </a:p>
          <a:p>
            <a:r>
              <a:rPr lang="lt-LT" dirty="0"/>
              <a:t>	</a:t>
            </a:r>
            <a:r>
              <a:rPr lang="lt-LT" dirty="0" smtClean="0"/>
              <a:t> </a:t>
            </a:r>
            <a:endParaRPr lang="lt-LT" dirty="0"/>
          </a:p>
          <a:p>
            <a:pPr marL="285750" indent="-285750">
              <a:buFont typeface="Arial" pitchFamily="34" charset="0"/>
              <a:buChar char="•"/>
            </a:pPr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4437766" cy="3331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89" y="3134055"/>
            <a:ext cx="2390149" cy="320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2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305800" cy="648072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Kas tirpsta vandenyje? </a:t>
            </a:r>
            <a:r>
              <a:rPr lang="lt-LT" dirty="0"/>
              <a:t>	</a:t>
            </a:r>
            <a:br>
              <a:rPr lang="lt-LT" dirty="0"/>
            </a:b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/>
              <a:t>I</a:t>
            </a:r>
            <a:r>
              <a:rPr lang="lt-LT" sz="2000" dirty="0" smtClean="0"/>
              <a:t>šsiaiškina, </a:t>
            </a:r>
            <a:r>
              <a:rPr lang="lt-LT" sz="2000" dirty="0"/>
              <a:t>ką reiškia „tirpsta“? (</a:t>
            </a:r>
            <a:r>
              <a:rPr lang="lt-LT" sz="2000" i="1" dirty="0"/>
              <a:t>medžiaga vandenyje </a:t>
            </a:r>
            <a:r>
              <a:rPr lang="lt-LT" sz="2000" i="1" dirty="0" smtClean="0"/>
              <a:t>suskaidoma į daleles</a:t>
            </a:r>
            <a:r>
              <a:rPr lang="lt-LT" sz="2000" i="1" dirty="0"/>
              <a:t>; tos dalelės mažėja </a:t>
            </a:r>
            <a:r>
              <a:rPr lang="lt-LT" sz="2000" i="1" dirty="0" err="1"/>
              <a:t>mažėja</a:t>
            </a:r>
            <a:r>
              <a:rPr lang="lt-LT" sz="2000" i="1" dirty="0"/>
              <a:t>, </a:t>
            </a:r>
            <a:endParaRPr lang="lt-LT" sz="2000" i="1" dirty="0" smtClean="0"/>
          </a:p>
          <a:p>
            <a:r>
              <a:rPr lang="lt-LT" sz="2000" i="1" dirty="0"/>
              <a:t> </a:t>
            </a:r>
            <a:r>
              <a:rPr lang="lt-LT" sz="2000" i="1" dirty="0" smtClean="0"/>
              <a:t>     kol </a:t>
            </a:r>
            <a:r>
              <a:rPr lang="lt-LT" sz="2000" i="1" dirty="0"/>
              <a:t>visai jų nebesimato</a:t>
            </a:r>
            <a:r>
              <a:rPr lang="lt-LT" sz="2000" i="1" dirty="0" smtClean="0"/>
              <a:t>).</a:t>
            </a:r>
            <a:endParaRPr lang="lt-L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/>
              <a:t>P</a:t>
            </a:r>
            <a:r>
              <a:rPr lang="lt-LT" sz="2000" dirty="0" smtClean="0"/>
              <a:t>aima </a:t>
            </a:r>
            <a:r>
              <a:rPr lang="lt-LT" sz="2000" dirty="0"/>
              <a:t>skirtingas medžiagas, </a:t>
            </a:r>
            <a:r>
              <a:rPr lang="lt-LT" sz="2000" dirty="0" err="1"/>
              <a:t>pvz</a:t>
            </a:r>
            <a:r>
              <a:rPr lang="lt-LT" sz="2000" dirty="0"/>
              <a:t>., miltus</a:t>
            </a:r>
            <a:r>
              <a:rPr lang="lt-LT" sz="2000" dirty="0" smtClean="0"/>
              <a:t>,</a:t>
            </a:r>
          </a:p>
          <a:p>
            <a:r>
              <a:rPr lang="lt-LT" sz="2000" dirty="0"/>
              <a:t> </a:t>
            </a:r>
            <a:r>
              <a:rPr lang="lt-LT" sz="2000" dirty="0" smtClean="0"/>
              <a:t>     druską</a:t>
            </a:r>
            <a:r>
              <a:rPr lang="lt-LT" sz="2000" dirty="0"/>
              <a:t>, krakmolą, cukrų, kavą, ryžius</a:t>
            </a:r>
            <a:r>
              <a:rPr lang="lt-LT" sz="2000" dirty="0" smtClean="0"/>
              <a:t>,</a:t>
            </a:r>
          </a:p>
          <a:p>
            <a:r>
              <a:rPr lang="lt-LT" sz="2000" dirty="0"/>
              <a:t> </a:t>
            </a:r>
            <a:r>
              <a:rPr lang="lt-LT" sz="2000" dirty="0" smtClean="0"/>
              <a:t>     pupas, </a:t>
            </a:r>
            <a:r>
              <a:rPr lang="lt-LT" sz="2000" dirty="0"/>
              <a:t>tirpią arbatą</a:t>
            </a:r>
            <a:r>
              <a:rPr lang="lt-LT" sz="2000" dirty="0" smtClean="0"/>
              <a:t>... </a:t>
            </a:r>
            <a:r>
              <a:rPr lang="lt-LT" sz="2000" dirty="0"/>
              <a:t>Kas ištirpsta, kas </a:t>
            </a:r>
            <a:endParaRPr lang="lt-LT" sz="2000" dirty="0" smtClean="0"/>
          </a:p>
          <a:p>
            <a:r>
              <a:rPr lang="lt-LT" sz="2000" dirty="0"/>
              <a:t> </a:t>
            </a:r>
            <a:r>
              <a:rPr lang="lt-LT" sz="2000" dirty="0" smtClean="0"/>
              <a:t>     išbrinksta</a:t>
            </a:r>
            <a:r>
              <a:rPr lang="lt-LT" sz="2000" dirty="0"/>
              <a:t>? </a:t>
            </a:r>
          </a:p>
          <a:p>
            <a:r>
              <a:rPr lang="lt-LT" sz="2000" dirty="0"/>
              <a:t>	</a:t>
            </a:r>
          </a:p>
          <a:p>
            <a:endParaRPr lang="lt-LT" sz="2000" dirty="0"/>
          </a:p>
          <a:p>
            <a:r>
              <a:rPr lang="lt-LT" sz="2000" dirty="0"/>
              <a:t>	</a:t>
            </a:r>
            <a:endParaRPr lang="lt-LT" sz="2000" dirty="0" smtClean="0"/>
          </a:p>
          <a:p>
            <a:endParaRPr lang="lt-LT" sz="2000" dirty="0"/>
          </a:p>
          <a:p>
            <a:endParaRPr lang="lt-LT" sz="2000" dirty="0" smtClean="0"/>
          </a:p>
          <a:p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2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93453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Kur dingo vanduo? </a:t>
            </a:r>
            <a:r>
              <a:rPr lang="lt-LT" dirty="0"/>
              <a:t>	</a:t>
            </a:r>
            <a:br>
              <a:rPr lang="lt-LT" dirty="0"/>
            </a:b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t-LT" sz="2000" dirty="0" smtClean="0"/>
              <a:t>Stebi vandens virtimą garais.</a:t>
            </a:r>
            <a:endParaRPr lang="lt-L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 smtClean="0"/>
              <a:t>Aiškinasi, kaip atsitinka, kad skalbiniai išdžiūsta </a:t>
            </a:r>
            <a:r>
              <a:rPr lang="lt-LT" sz="2000" i="1" dirty="0" smtClean="0"/>
              <a:t>(vanduo </a:t>
            </a:r>
            <a:r>
              <a:rPr lang="lt-LT" sz="2000" i="1" dirty="0"/>
              <a:t>pakeitė būseną: virto garais ir pakilo aukštai </a:t>
            </a:r>
            <a:r>
              <a:rPr lang="lt-LT" sz="2000" i="1" dirty="0" err="1"/>
              <a:t>aukštai</a:t>
            </a:r>
            <a:r>
              <a:rPr lang="lt-LT" sz="2000" i="1" dirty="0" smtClean="0"/>
              <a:t>); </a:t>
            </a:r>
            <a:r>
              <a:rPr lang="lt-LT" sz="2000" dirty="0" smtClean="0"/>
              <a:t>kada tai vyksta greičiau.</a:t>
            </a:r>
            <a:r>
              <a:rPr lang="lt-LT" sz="2000" i="1" dirty="0" smtClean="0"/>
              <a:t> </a:t>
            </a:r>
            <a:endParaRPr lang="lt-L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/>
              <a:t>B</a:t>
            </a:r>
            <a:r>
              <a:rPr lang="lt-LT" sz="2000" dirty="0" smtClean="0"/>
              <a:t>raukia </a:t>
            </a:r>
            <a:r>
              <a:rPr lang="lt-LT" sz="2000" dirty="0"/>
              <a:t>retomis </a:t>
            </a:r>
            <a:r>
              <a:rPr lang="lt-LT" sz="2000" dirty="0" smtClean="0"/>
              <a:t>šukomis, </a:t>
            </a:r>
            <a:r>
              <a:rPr lang="lt-LT" sz="2000" dirty="0" err="1" smtClean="0"/>
              <a:t>grėbliuku</a:t>
            </a:r>
            <a:r>
              <a:rPr lang="lt-LT" sz="2000" dirty="0" smtClean="0"/>
              <a:t> </a:t>
            </a:r>
            <a:r>
              <a:rPr lang="lt-LT" sz="2000" dirty="0"/>
              <a:t>per </a:t>
            </a:r>
            <a:r>
              <a:rPr lang="lt-LT" sz="2000" dirty="0" smtClean="0"/>
              <a:t>plastiliną, per </a:t>
            </a:r>
            <a:r>
              <a:rPr lang="lt-LT" sz="2000" dirty="0"/>
              <a:t>išlygintą </a:t>
            </a:r>
            <a:r>
              <a:rPr lang="lt-LT" sz="2000" dirty="0" smtClean="0"/>
              <a:t>smėlį, per vandens paviršių. </a:t>
            </a:r>
          </a:p>
          <a:p>
            <a:r>
              <a:rPr lang="lt-LT" sz="2000" dirty="0"/>
              <a:t> </a:t>
            </a:r>
            <a:r>
              <a:rPr lang="lt-LT" sz="2000" dirty="0" smtClean="0"/>
              <a:t>    Kas </a:t>
            </a:r>
            <a:r>
              <a:rPr lang="lt-LT" sz="2000" dirty="0"/>
              <a:t>pasilieka? </a:t>
            </a:r>
            <a:r>
              <a:rPr lang="lt-LT" sz="2000" i="1" dirty="0"/>
              <a:t>(dryžiai</a:t>
            </a:r>
            <a:r>
              <a:rPr lang="lt-LT" sz="2000" i="1" dirty="0" smtClean="0"/>
              <a:t>,</a:t>
            </a:r>
          </a:p>
          <a:p>
            <a:r>
              <a:rPr lang="lt-LT" sz="2000" i="1" dirty="0"/>
              <a:t> </a:t>
            </a:r>
            <a:r>
              <a:rPr lang="lt-LT" sz="2000" i="1" dirty="0" smtClean="0"/>
              <a:t>     šukų, </a:t>
            </a:r>
            <a:r>
              <a:rPr lang="lt-LT" sz="2000" i="1" dirty="0" err="1" smtClean="0"/>
              <a:t>grėbliuko</a:t>
            </a:r>
            <a:r>
              <a:rPr lang="lt-LT" sz="2000" i="1" dirty="0" smtClean="0"/>
              <a:t> dantukų</a:t>
            </a:r>
          </a:p>
          <a:p>
            <a:r>
              <a:rPr lang="lt-LT" sz="2000" i="1" dirty="0"/>
              <a:t> </a:t>
            </a:r>
            <a:r>
              <a:rPr lang="lt-LT" sz="2000" i="1" dirty="0" smtClean="0"/>
              <a:t>     pėdsakai).</a:t>
            </a:r>
            <a:r>
              <a:rPr lang="lt-LT" sz="2000" dirty="0" smtClean="0"/>
              <a:t> </a:t>
            </a:r>
          </a:p>
          <a:p>
            <a:r>
              <a:rPr lang="lt-LT" sz="2000" dirty="0"/>
              <a:t> </a:t>
            </a:r>
            <a:r>
              <a:rPr lang="lt-LT" sz="2000" dirty="0" smtClean="0"/>
              <a:t>    Ar </a:t>
            </a:r>
            <a:r>
              <a:rPr lang="lt-LT" sz="2000" dirty="0"/>
              <a:t>lieka </a:t>
            </a:r>
            <a:r>
              <a:rPr lang="lt-LT" sz="2000" dirty="0" smtClean="0"/>
              <a:t>rėžiai vandenyje? </a:t>
            </a:r>
            <a:endParaRPr lang="lt-LT" sz="2000" dirty="0"/>
          </a:p>
          <a:p>
            <a:r>
              <a:rPr lang="lt-LT" sz="2000" dirty="0"/>
              <a:t>	</a:t>
            </a:r>
            <a:endParaRPr lang="lt-LT" sz="2000" dirty="0" smtClean="0"/>
          </a:p>
          <a:p>
            <a:endParaRPr lang="lt-LT" sz="2000" dirty="0"/>
          </a:p>
          <a:p>
            <a:endParaRPr lang="lt-LT" sz="20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15550"/>
          <a:stretch/>
        </p:blipFill>
        <p:spPr>
          <a:xfrm>
            <a:off x="3719424" y="3068960"/>
            <a:ext cx="4956141" cy="349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/>
          <a:stretch/>
        </p:blipFill>
        <p:spPr>
          <a:xfrm>
            <a:off x="1259632" y="4817278"/>
            <a:ext cx="1868712" cy="166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8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Plaukia, plūduriuoja ar </a:t>
            </a:r>
            <a:r>
              <a:rPr lang="lt-LT" b="1" dirty="0" smtClean="0"/>
              <a:t>skęsta: </a:t>
            </a:r>
            <a:r>
              <a:rPr lang="lt-LT" dirty="0"/>
              <a:t>	</a:t>
            </a:r>
            <a:br>
              <a:rPr lang="lt-LT" dirty="0"/>
            </a:b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  <a:p>
            <a:pPr marL="285750" indent="-285750">
              <a:buFont typeface="Arial" pitchFamily="34" charset="0"/>
              <a:buChar char="•"/>
            </a:pPr>
            <a:r>
              <a:rPr lang="lt-LT" dirty="0"/>
              <a:t>į</a:t>
            </a:r>
            <a:r>
              <a:rPr lang="lt-LT" dirty="0" smtClean="0"/>
              <a:t> </a:t>
            </a:r>
            <a:r>
              <a:rPr lang="lt-LT" dirty="0"/>
              <a:t>vandenį </a:t>
            </a:r>
            <a:r>
              <a:rPr lang="lt-LT" dirty="0" smtClean="0"/>
              <a:t>deda </a:t>
            </a:r>
            <a:r>
              <a:rPr lang="lt-LT" dirty="0"/>
              <a:t>įvairius </a:t>
            </a:r>
            <a:r>
              <a:rPr lang="lt-LT" dirty="0" smtClean="0"/>
              <a:t>daiktus, stebi, </a:t>
            </a:r>
            <a:r>
              <a:rPr lang="lt-LT" dirty="0"/>
              <a:t>kurie daiktai skęstą, kurie plaukia, o kurie plūduriuoja </a:t>
            </a:r>
            <a:r>
              <a:rPr lang="lt-LT" dirty="0" smtClean="0"/>
              <a:t>. Atranda, jog nebūtinai </a:t>
            </a:r>
            <a:r>
              <a:rPr lang="lt-LT" dirty="0"/>
              <a:t>daiktas turi būti didelis, kad </a:t>
            </a:r>
            <a:r>
              <a:rPr lang="lt-LT" dirty="0" smtClean="0"/>
              <a:t>nuskęstų, svarbiau iš </a:t>
            </a:r>
            <a:r>
              <a:rPr lang="lt-LT" dirty="0"/>
              <a:t>kokios medžiagos pagamintas</a:t>
            </a:r>
            <a:r>
              <a:rPr lang="lt-LT" dirty="0" smtClean="0"/>
              <a:t>.;</a:t>
            </a:r>
            <a:endParaRPr lang="lt-LT" dirty="0"/>
          </a:p>
          <a:p>
            <a:pPr marL="285750" indent="-285750">
              <a:buFont typeface="Arial" pitchFamily="34" charset="0"/>
              <a:buChar char="•"/>
            </a:pPr>
            <a:r>
              <a:rPr lang="lt-LT" dirty="0" smtClean="0"/>
              <a:t>aiškinasi, </a:t>
            </a:r>
            <a:r>
              <a:rPr lang="lt-LT" dirty="0"/>
              <a:t>kiek akmenukų reikia įdėti į plastikinę stiklinaitę, kad ji nugrimztų. </a:t>
            </a:r>
          </a:p>
          <a:p>
            <a:r>
              <a:rPr lang="lt-LT" dirty="0"/>
              <a:t>	</a:t>
            </a:r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t="16364" r="1406" b="-16364"/>
          <a:stretch/>
        </p:blipFill>
        <p:spPr>
          <a:xfrm>
            <a:off x="701406" y="3252727"/>
            <a:ext cx="2232248" cy="298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/>
          <a:stretch/>
        </p:blipFill>
        <p:spPr>
          <a:xfrm>
            <a:off x="5886222" y="3252727"/>
            <a:ext cx="231295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8" t="18788" r="1" b="18586"/>
          <a:stretch/>
        </p:blipFill>
        <p:spPr>
          <a:xfrm>
            <a:off x="3275857" y="3252727"/>
            <a:ext cx="2304256" cy="273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1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Neįprastas </a:t>
            </a:r>
            <a:r>
              <a:rPr lang="lt-LT" b="1" dirty="0" smtClean="0"/>
              <a:t>vanduo:  </a:t>
            </a:r>
            <a:r>
              <a:rPr lang="lt-LT" dirty="0"/>
              <a:t>	</a:t>
            </a:r>
            <a:br>
              <a:rPr lang="lt-LT" dirty="0"/>
            </a:b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50473"/>
            <a:ext cx="73448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t-LT" sz="2000" dirty="0" smtClean="0"/>
              <a:t>gamina neįprastą vandenį, kuriame </a:t>
            </a:r>
            <a:r>
              <a:rPr lang="lt-LT" sz="2000" dirty="0"/>
              <a:t>nieko </a:t>
            </a:r>
            <a:r>
              <a:rPr lang="lt-LT" sz="2000" dirty="0" smtClean="0"/>
              <a:t>nesimato; paruošia kisielių. Įvardina pasikeitusias vandens savybes, kas vyksta su skęstančiais daiktais </a:t>
            </a:r>
            <a:r>
              <a:rPr lang="lt-LT" sz="2000" i="1" dirty="0" smtClean="0"/>
              <a:t>(skaidrus, bespalvis, baltas</a:t>
            </a:r>
            <a:r>
              <a:rPr lang="lt-LT" sz="2000" i="1" dirty="0"/>
              <a:t>, </a:t>
            </a:r>
            <a:r>
              <a:rPr lang="lt-LT" sz="2000" i="1" dirty="0" smtClean="0"/>
              <a:t>neskaidrus, skystas, tirštas, tąsus; skęsta greitai, lėtai).</a:t>
            </a:r>
            <a:endParaRPr lang="lt-LT" sz="2000" dirty="0"/>
          </a:p>
          <a:p>
            <a:r>
              <a:rPr lang="lt-LT" dirty="0"/>
              <a:t>	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7677" r="8519" b="10304"/>
          <a:stretch/>
        </p:blipFill>
        <p:spPr>
          <a:xfrm>
            <a:off x="1457818" y="3159461"/>
            <a:ext cx="2777271" cy="337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3" t="19394" r="13098" b="17576"/>
          <a:stretch/>
        </p:blipFill>
        <p:spPr>
          <a:xfrm>
            <a:off x="4860032" y="2949922"/>
            <a:ext cx="2826180" cy="375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1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ovė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rovė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rovė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479</Words>
  <Application>Microsoft Office PowerPoint</Application>
  <PresentationFormat>Demonstracija ekrane (4:3)</PresentationFormat>
  <Paragraphs>92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</vt:lpstr>
      <vt:lpstr>Wingdings 2</vt:lpstr>
      <vt:lpstr>Srovė</vt:lpstr>
      <vt:lpstr>UŽBURIANTIS VANDUO</vt:lpstr>
      <vt:lpstr>„PowerPoint“ pateiktis</vt:lpstr>
      <vt:lpstr>Įtraukiantis kontekstas:</vt:lpstr>
      <vt:lpstr>Vandens savybių tyrinėjimas:   </vt:lpstr>
      <vt:lpstr>Viru viru košė:   </vt:lpstr>
      <vt:lpstr>Kas tirpsta vandenyje?   </vt:lpstr>
      <vt:lpstr>Kur dingo vanduo?   </vt:lpstr>
      <vt:lpstr>Plaukia, plūduriuoja ar skęsta:   </vt:lpstr>
      <vt:lpstr>Neįprastas vanduo:    </vt:lpstr>
      <vt:lpstr>Lietus ir stogas. Tornadas.   </vt:lpstr>
      <vt:lpstr>  Refleksija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UŽBURIANTIS VANDUO</dc:title>
  <dc:creator>PC</dc:creator>
  <cp:lastModifiedBy>PC</cp:lastModifiedBy>
  <cp:revision>23</cp:revision>
  <dcterms:created xsi:type="dcterms:W3CDTF">2022-03-29T22:06:37Z</dcterms:created>
  <dcterms:modified xsi:type="dcterms:W3CDTF">2022-03-30T04:36:22Z</dcterms:modified>
</cp:coreProperties>
</file>